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tiff" ContentType="image/tif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3"/>
  </p:notesMasterIdLst>
  <p:handoutMasterIdLst>
    <p:handoutMasterId r:id="rId24"/>
  </p:handoutMasterIdLst>
  <p:sldIdLst>
    <p:sldId id="256" r:id="rId2"/>
    <p:sldId id="258" r:id="rId3"/>
    <p:sldId id="358" r:id="rId4"/>
    <p:sldId id="360" r:id="rId5"/>
    <p:sldId id="361" r:id="rId6"/>
    <p:sldId id="344" r:id="rId7"/>
    <p:sldId id="368" r:id="rId8"/>
    <p:sldId id="357" r:id="rId9"/>
    <p:sldId id="363" r:id="rId10"/>
    <p:sldId id="374" r:id="rId11"/>
    <p:sldId id="372" r:id="rId12"/>
    <p:sldId id="354" r:id="rId13"/>
    <p:sldId id="369" r:id="rId14"/>
    <p:sldId id="366" r:id="rId15"/>
    <p:sldId id="353" r:id="rId16"/>
    <p:sldId id="373" r:id="rId17"/>
    <p:sldId id="367" r:id="rId18"/>
    <p:sldId id="346" r:id="rId19"/>
    <p:sldId id="370" r:id="rId20"/>
    <p:sldId id="371" r:id="rId21"/>
    <p:sldId id="261" r:id="rId22"/>
  </p:sldIdLst>
  <p:sldSz cx="9144000" cy="6858000" type="screen4x3"/>
  <p:notesSz cx="6797675" cy="992822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D132D0F4-41AD-4813-B834-62B478874DC9}">
          <p14:sldIdLst>
            <p14:sldId id="256"/>
            <p14:sldId id="258"/>
            <p14:sldId id="358"/>
            <p14:sldId id="360"/>
            <p14:sldId id="361"/>
            <p14:sldId id="344"/>
            <p14:sldId id="368"/>
            <p14:sldId id="357"/>
            <p14:sldId id="363"/>
            <p14:sldId id="374"/>
            <p14:sldId id="372"/>
            <p14:sldId id="354"/>
            <p14:sldId id="369"/>
            <p14:sldId id="366"/>
            <p14:sldId id="353"/>
            <p14:sldId id="373"/>
            <p14:sldId id="367"/>
            <p14:sldId id="346"/>
            <p14:sldId id="370"/>
            <p14:sldId id="371"/>
            <p14:sldId id="261"/>
          </p14:sldIdLst>
        </p14:section>
      </p14:section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Fatima Onaissi" initials="FO" lastIdx="28" clrIdx="0"/>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4F551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ferSingleView="1">
    <p:restoredLeft sz="17852" autoAdjust="0"/>
    <p:restoredTop sz="94676" autoAdjust="0"/>
  </p:normalViewPr>
  <p:slideViewPr>
    <p:cSldViewPr>
      <p:cViewPr>
        <p:scale>
          <a:sx n="50" d="100"/>
          <a:sy n="50" d="100"/>
        </p:scale>
        <p:origin x="-2736" y="-936"/>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2946400" cy="496888"/>
          </a:xfrm>
          <a:prstGeom prst="rect">
            <a:avLst/>
          </a:prstGeom>
        </p:spPr>
        <p:txBody>
          <a:bodyPr vert="horz" lIns="91430" tIns="45715" rIns="91430" bIns="45715" rtlCol="0"/>
          <a:lstStyle>
            <a:lvl1pPr algn="l">
              <a:defRPr sz="1200"/>
            </a:lvl1pPr>
          </a:lstStyle>
          <a:p>
            <a:endParaRPr lang="en-US"/>
          </a:p>
        </p:txBody>
      </p:sp>
      <p:sp>
        <p:nvSpPr>
          <p:cNvPr id="3" name="Date Placeholder 2"/>
          <p:cNvSpPr>
            <a:spLocks noGrp="1"/>
          </p:cNvSpPr>
          <p:nvPr>
            <p:ph type="dt" sz="quarter" idx="1"/>
          </p:nvPr>
        </p:nvSpPr>
        <p:spPr>
          <a:xfrm>
            <a:off x="3849688" y="0"/>
            <a:ext cx="2946400" cy="496888"/>
          </a:xfrm>
          <a:prstGeom prst="rect">
            <a:avLst/>
          </a:prstGeom>
        </p:spPr>
        <p:txBody>
          <a:bodyPr vert="horz" lIns="91430" tIns="45715" rIns="91430" bIns="45715" rtlCol="0"/>
          <a:lstStyle>
            <a:lvl1pPr algn="r">
              <a:defRPr sz="1200"/>
            </a:lvl1pPr>
          </a:lstStyle>
          <a:p>
            <a:fld id="{5D565D5C-86A2-4FF6-A730-C10D89D338C0}" type="datetimeFigureOut">
              <a:rPr lang="en-US" smtClean="0"/>
              <a:t>11/30/2014</a:t>
            </a:fld>
            <a:endParaRPr lang="en-US"/>
          </a:p>
        </p:txBody>
      </p:sp>
      <p:sp>
        <p:nvSpPr>
          <p:cNvPr id="4" name="Footer Placeholder 3"/>
          <p:cNvSpPr>
            <a:spLocks noGrp="1"/>
          </p:cNvSpPr>
          <p:nvPr>
            <p:ph type="ftr" sz="quarter" idx="2"/>
          </p:nvPr>
        </p:nvSpPr>
        <p:spPr>
          <a:xfrm>
            <a:off x="1" y="9429751"/>
            <a:ext cx="2946400" cy="496888"/>
          </a:xfrm>
          <a:prstGeom prst="rect">
            <a:avLst/>
          </a:prstGeom>
        </p:spPr>
        <p:txBody>
          <a:bodyPr vert="horz" lIns="91430" tIns="45715" rIns="91430" bIns="45715" rtlCol="0" anchor="b"/>
          <a:lstStyle>
            <a:lvl1pPr algn="l">
              <a:defRPr sz="1200"/>
            </a:lvl1pPr>
          </a:lstStyle>
          <a:p>
            <a:endParaRPr lang="en-US"/>
          </a:p>
        </p:txBody>
      </p:sp>
      <p:sp>
        <p:nvSpPr>
          <p:cNvPr id="5" name="Slide Number Placeholder 4"/>
          <p:cNvSpPr>
            <a:spLocks noGrp="1"/>
          </p:cNvSpPr>
          <p:nvPr>
            <p:ph type="sldNum" sz="quarter" idx="3"/>
          </p:nvPr>
        </p:nvSpPr>
        <p:spPr>
          <a:xfrm>
            <a:off x="3849688" y="9429751"/>
            <a:ext cx="2946400" cy="496888"/>
          </a:xfrm>
          <a:prstGeom prst="rect">
            <a:avLst/>
          </a:prstGeom>
        </p:spPr>
        <p:txBody>
          <a:bodyPr vert="horz" lIns="91430" tIns="45715" rIns="91430" bIns="45715" rtlCol="0" anchor="b"/>
          <a:lstStyle>
            <a:lvl1pPr algn="r">
              <a:defRPr sz="1200"/>
            </a:lvl1pPr>
          </a:lstStyle>
          <a:p>
            <a:fld id="{94914A7D-0A8E-42A7-968F-9A575DC10BEE}" type="slidenum">
              <a:rPr lang="en-US" smtClean="0"/>
              <a:t>‹#›</a:t>
            </a:fld>
            <a:endParaRPr lang="en-US"/>
          </a:p>
        </p:txBody>
      </p:sp>
    </p:spTree>
    <p:extLst>
      <p:ext uri="{BB962C8B-B14F-4D97-AF65-F5344CB8AC3E}">
        <p14:creationId xmlns:p14="http://schemas.microsoft.com/office/powerpoint/2010/main" val="2834906033"/>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2" y="2"/>
            <a:ext cx="2945659" cy="496411"/>
          </a:xfrm>
          <a:prstGeom prst="rect">
            <a:avLst/>
          </a:prstGeom>
        </p:spPr>
        <p:txBody>
          <a:bodyPr vert="horz" lIns="92921" tIns="46460" rIns="92921" bIns="46460" rtlCol="0"/>
          <a:lstStyle>
            <a:lvl1pPr algn="l">
              <a:defRPr sz="1200"/>
            </a:lvl1pPr>
          </a:lstStyle>
          <a:p>
            <a:endParaRPr lang="en-GB"/>
          </a:p>
        </p:txBody>
      </p:sp>
      <p:sp>
        <p:nvSpPr>
          <p:cNvPr id="3" name="Date Placeholder 2"/>
          <p:cNvSpPr>
            <a:spLocks noGrp="1"/>
          </p:cNvSpPr>
          <p:nvPr>
            <p:ph type="dt" idx="1"/>
          </p:nvPr>
        </p:nvSpPr>
        <p:spPr>
          <a:xfrm>
            <a:off x="3850444" y="2"/>
            <a:ext cx="2945659" cy="496411"/>
          </a:xfrm>
          <a:prstGeom prst="rect">
            <a:avLst/>
          </a:prstGeom>
        </p:spPr>
        <p:txBody>
          <a:bodyPr vert="horz" lIns="92921" tIns="46460" rIns="92921" bIns="46460" rtlCol="0"/>
          <a:lstStyle>
            <a:lvl1pPr algn="r">
              <a:defRPr sz="1200"/>
            </a:lvl1pPr>
          </a:lstStyle>
          <a:p>
            <a:fld id="{BBE773D9-08DD-45C3-B6EA-7EBBB2591AFA}" type="datetimeFigureOut">
              <a:rPr lang="en-GB" smtClean="0"/>
              <a:t>30/11/2014</a:t>
            </a:fld>
            <a:endParaRPr lang="en-GB"/>
          </a:p>
        </p:txBody>
      </p:sp>
      <p:sp>
        <p:nvSpPr>
          <p:cNvPr id="4" name="Slide Image Placeholder 3"/>
          <p:cNvSpPr>
            <a:spLocks noGrp="1" noRot="1" noChangeAspect="1"/>
          </p:cNvSpPr>
          <p:nvPr>
            <p:ph type="sldImg" idx="2"/>
          </p:nvPr>
        </p:nvSpPr>
        <p:spPr>
          <a:xfrm>
            <a:off x="915988" y="744538"/>
            <a:ext cx="4965700" cy="3724275"/>
          </a:xfrm>
          <a:prstGeom prst="rect">
            <a:avLst/>
          </a:prstGeom>
          <a:noFill/>
          <a:ln w="12700">
            <a:solidFill>
              <a:prstClr val="black"/>
            </a:solidFill>
          </a:ln>
        </p:spPr>
        <p:txBody>
          <a:bodyPr vert="horz" lIns="92921" tIns="46460" rIns="92921" bIns="46460" rtlCol="0" anchor="ctr"/>
          <a:lstStyle/>
          <a:p>
            <a:endParaRPr lang="en-GB"/>
          </a:p>
        </p:txBody>
      </p:sp>
      <p:sp>
        <p:nvSpPr>
          <p:cNvPr id="5" name="Notes Placeholder 4"/>
          <p:cNvSpPr>
            <a:spLocks noGrp="1"/>
          </p:cNvSpPr>
          <p:nvPr>
            <p:ph type="body" sz="quarter" idx="3"/>
          </p:nvPr>
        </p:nvSpPr>
        <p:spPr>
          <a:xfrm>
            <a:off x="679768" y="4715909"/>
            <a:ext cx="5438140" cy="4467701"/>
          </a:xfrm>
          <a:prstGeom prst="rect">
            <a:avLst/>
          </a:prstGeom>
        </p:spPr>
        <p:txBody>
          <a:bodyPr vert="horz" lIns="92921" tIns="46460" rIns="92921" bIns="4646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2" y="9430092"/>
            <a:ext cx="2945659" cy="496411"/>
          </a:xfrm>
          <a:prstGeom prst="rect">
            <a:avLst/>
          </a:prstGeom>
        </p:spPr>
        <p:txBody>
          <a:bodyPr vert="horz" lIns="92921" tIns="46460" rIns="92921" bIns="46460" rtlCol="0" anchor="b"/>
          <a:lstStyle>
            <a:lvl1pPr algn="l">
              <a:defRPr sz="1200"/>
            </a:lvl1pPr>
          </a:lstStyle>
          <a:p>
            <a:endParaRPr lang="en-GB"/>
          </a:p>
        </p:txBody>
      </p:sp>
      <p:sp>
        <p:nvSpPr>
          <p:cNvPr id="7" name="Slide Number Placeholder 6"/>
          <p:cNvSpPr>
            <a:spLocks noGrp="1"/>
          </p:cNvSpPr>
          <p:nvPr>
            <p:ph type="sldNum" sz="quarter" idx="5"/>
          </p:nvPr>
        </p:nvSpPr>
        <p:spPr>
          <a:xfrm>
            <a:off x="3850444" y="9430092"/>
            <a:ext cx="2945659" cy="496411"/>
          </a:xfrm>
          <a:prstGeom prst="rect">
            <a:avLst/>
          </a:prstGeom>
        </p:spPr>
        <p:txBody>
          <a:bodyPr vert="horz" lIns="92921" tIns="46460" rIns="92921" bIns="46460" rtlCol="0" anchor="b"/>
          <a:lstStyle>
            <a:lvl1pPr algn="r">
              <a:defRPr sz="1200"/>
            </a:lvl1pPr>
          </a:lstStyle>
          <a:p>
            <a:fld id="{2D1D362D-D470-4E36-ADE3-B4B444D500B5}" type="slidenum">
              <a:rPr lang="en-GB" smtClean="0"/>
              <a:t>‹#›</a:t>
            </a:fld>
            <a:endParaRPr lang="en-GB"/>
          </a:p>
        </p:txBody>
      </p:sp>
    </p:spTree>
    <p:extLst>
      <p:ext uri="{BB962C8B-B14F-4D97-AF65-F5344CB8AC3E}">
        <p14:creationId xmlns:p14="http://schemas.microsoft.com/office/powerpoint/2010/main" val="1554501948"/>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D1D362D-D470-4E36-ADE3-B4B444D500B5}" type="slidenum">
              <a:rPr lang="en-GB" smtClean="0"/>
              <a:t>1</a:t>
            </a:fld>
            <a:endParaRPr lang="en-GB"/>
          </a:p>
        </p:txBody>
      </p:sp>
    </p:spTree>
    <p:extLst>
      <p:ext uri="{BB962C8B-B14F-4D97-AF65-F5344CB8AC3E}">
        <p14:creationId xmlns:p14="http://schemas.microsoft.com/office/powerpoint/2010/main" val="103522137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solidFill>
                  <a:prstClr val="black"/>
                </a:solidFill>
              </a:rPr>
              <a:pPr/>
              <a:t>10</a:t>
            </a:fld>
            <a:endParaRPr lang="ar-KW">
              <a:solidFill>
                <a:prstClr val="black"/>
              </a:solidFill>
            </a:endParaRPr>
          </a:p>
        </p:txBody>
      </p:sp>
    </p:spTree>
    <p:extLst>
      <p:ext uri="{BB962C8B-B14F-4D97-AF65-F5344CB8AC3E}">
        <p14:creationId xmlns:p14="http://schemas.microsoft.com/office/powerpoint/2010/main" val="53475661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solidFill>
                  <a:prstClr val="black"/>
                </a:solidFill>
              </a:rPr>
              <a:pPr/>
              <a:t>11</a:t>
            </a:fld>
            <a:endParaRPr lang="ar-KW">
              <a:solidFill>
                <a:prstClr val="black"/>
              </a:solidFill>
            </a:endParaRPr>
          </a:p>
        </p:txBody>
      </p:sp>
    </p:spTree>
    <p:extLst>
      <p:ext uri="{BB962C8B-B14F-4D97-AF65-F5344CB8AC3E}">
        <p14:creationId xmlns:p14="http://schemas.microsoft.com/office/powerpoint/2010/main" val="53475661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solidFill>
                  <a:prstClr val="black"/>
                </a:solidFill>
              </a:rPr>
              <a:pPr/>
              <a:t>12</a:t>
            </a:fld>
            <a:endParaRPr lang="ar-KW">
              <a:solidFill>
                <a:prstClr val="black"/>
              </a:solidFill>
            </a:endParaRPr>
          </a:p>
        </p:txBody>
      </p:sp>
    </p:spTree>
    <p:extLst>
      <p:ext uri="{BB962C8B-B14F-4D97-AF65-F5344CB8AC3E}">
        <p14:creationId xmlns:p14="http://schemas.microsoft.com/office/powerpoint/2010/main" val="53475661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solidFill>
                  <a:prstClr val="black"/>
                </a:solidFill>
              </a:rPr>
              <a:pPr/>
              <a:t>13</a:t>
            </a:fld>
            <a:endParaRPr lang="ar-KW">
              <a:solidFill>
                <a:prstClr val="black"/>
              </a:solidFill>
            </a:endParaRPr>
          </a:p>
        </p:txBody>
      </p:sp>
    </p:spTree>
    <p:extLst>
      <p:ext uri="{BB962C8B-B14F-4D97-AF65-F5344CB8AC3E}">
        <p14:creationId xmlns:p14="http://schemas.microsoft.com/office/powerpoint/2010/main" val="53475661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solidFill>
                  <a:prstClr val="black"/>
                </a:solidFill>
              </a:rPr>
              <a:pPr/>
              <a:t>14</a:t>
            </a:fld>
            <a:endParaRPr lang="ar-KW">
              <a:solidFill>
                <a:prstClr val="black"/>
              </a:solidFill>
            </a:endParaRPr>
          </a:p>
        </p:txBody>
      </p:sp>
    </p:spTree>
    <p:extLst>
      <p:ext uri="{BB962C8B-B14F-4D97-AF65-F5344CB8AC3E}">
        <p14:creationId xmlns:p14="http://schemas.microsoft.com/office/powerpoint/2010/main" val="53475661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solidFill>
                  <a:prstClr val="black"/>
                </a:solidFill>
              </a:rPr>
              <a:pPr/>
              <a:t>15</a:t>
            </a:fld>
            <a:endParaRPr lang="ar-KW">
              <a:solidFill>
                <a:prstClr val="black"/>
              </a:solidFill>
            </a:endParaRPr>
          </a:p>
        </p:txBody>
      </p:sp>
    </p:spTree>
    <p:extLst>
      <p:ext uri="{BB962C8B-B14F-4D97-AF65-F5344CB8AC3E}">
        <p14:creationId xmlns:p14="http://schemas.microsoft.com/office/powerpoint/2010/main" val="53475661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solidFill>
                  <a:prstClr val="black"/>
                </a:solidFill>
              </a:rPr>
              <a:pPr/>
              <a:t>16</a:t>
            </a:fld>
            <a:endParaRPr lang="ar-KW">
              <a:solidFill>
                <a:prstClr val="black"/>
              </a:solidFill>
            </a:endParaRPr>
          </a:p>
        </p:txBody>
      </p:sp>
    </p:spTree>
    <p:extLst>
      <p:ext uri="{BB962C8B-B14F-4D97-AF65-F5344CB8AC3E}">
        <p14:creationId xmlns:p14="http://schemas.microsoft.com/office/powerpoint/2010/main" val="53475661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solidFill>
                  <a:prstClr val="black"/>
                </a:solidFill>
              </a:rPr>
              <a:pPr/>
              <a:t>17</a:t>
            </a:fld>
            <a:endParaRPr lang="ar-KW">
              <a:solidFill>
                <a:prstClr val="black"/>
              </a:solidFill>
            </a:endParaRPr>
          </a:p>
        </p:txBody>
      </p:sp>
    </p:spTree>
    <p:extLst>
      <p:ext uri="{BB962C8B-B14F-4D97-AF65-F5344CB8AC3E}">
        <p14:creationId xmlns:p14="http://schemas.microsoft.com/office/powerpoint/2010/main" val="53475661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solidFill>
                  <a:prstClr val="black"/>
                </a:solidFill>
              </a:rPr>
              <a:pPr/>
              <a:t>18</a:t>
            </a:fld>
            <a:endParaRPr lang="ar-KW">
              <a:solidFill>
                <a:prstClr val="black"/>
              </a:solidFill>
            </a:endParaRPr>
          </a:p>
        </p:txBody>
      </p:sp>
    </p:spTree>
    <p:extLst>
      <p:ext uri="{BB962C8B-B14F-4D97-AF65-F5344CB8AC3E}">
        <p14:creationId xmlns:p14="http://schemas.microsoft.com/office/powerpoint/2010/main" val="53475661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solidFill>
                  <a:prstClr val="black"/>
                </a:solidFill>
              </a:rPr>
              <a:pPr/>
              <a:t>19</a:t>
            </a:fld>
            <a:endParaRPr lang="ar-KW">
              <a:solidFill>
                <a:prstClr val="black"/>
              </a:solidFill>
            </a:endParaRPr>
          </a:p>
        </p:txBody>
      </p:sp>
    </p:spTree>
    <p:extLst>
      <p:ext uri="{BB962C8B-B14F-4D97-AF65-F5344CB8AC3E}">
        <p14:creationId xmlns:p14="http://schemas.microsoft.com/office/powerpoint/2010/main" val="53475661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pPr/>
              <a:t>2</a:t>
            </a:fld>
            <a:endParaRPr lang="ar-KW"/>
          </a:p>
        </p:txBody>
      </p:sp>
    </p:spTree>
    <p:extLst>
      <p:ext uri="{BB962C8B-B14F-4D97-AF65-F5344CB8AC3E}">
        <p14:creationId xmlns:p14="http://schemas.microsoft.com/office/powerpoint/2010/main" val="534756616"/>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solidFill>
                  <a:prstClr val="black"/>
                </a:solidFill>
              </a:rPr>
              <a:pPr/>
              <a:t>20</a:t>
            </a:fld>
            <a:endParaRPr lang="ar-KW">
              <a:solidFill>
                <a:prstClr val="black"/>
              </a:solidFill>
            </a:endParaRPr>
          </a:p>
        </p:txBody>
      </p:sp>
    </p:spTree>
    <p:extLst>
      <p:ext uri="{BB962C8B-B14F-4D97-AF65-F5344CB8AC3E}">
        <p14:creationId xmlns:p14="http://schemas.microsoft.com/office/powerpoint/2010/main" val="534756616"/>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D1D362D-D470-4E36-ADE3-B4B444D500B5}" type="slidenum">
              <a:rPr lang="en-GB" smtClean="0"/>
              <a:t>21</a:t>
            </a:fld>
            <a:endParaRPr lang="en-GB"/>
          </a:p>
        </p:txBody>
      </p:sp>
    </p:spTree>
    <p:extLst>
      <p:ext uri="{BB962C8B-B14F-4D97-AF65-F5344CB8AC3E}">
        <p14:creationId xmlns:p14="http://schemas.microsoft.com/office/powerpoint/2010/main" val="141951486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solidFill>
                  <a:prstClr val="black"/>
                </a:solidFill>
              </a:rPr>
              <a:pPr/>
              <a:t>3</a:t>
            </a:fld>
            <a:endParaRPr lang="ar-KW">
              <a:solidFill>
                <a:prstClr val="black"/>
              </a:solidFill>
            </a:endParaRPr>
          </a:p>
        </p:txBody>
      </p:sp>
    </p:spTree>
    <p:extLst>
      <p:ext uri="{BB962C8B-B14F-4D97-AF65-F5344CB8AC3E}">
        <p14:creationId xmlns:p14="http://schemas.microsoft.com/office/powerpoint/2010/main" val="53475661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solidFill>
                  <a:prstClr val="black"/>
                </a:solidFill>
              </a:rPr>
              <a:pPr/>
              <a:t>4</a:t>
            </a:fld>
            <a:endParaRPr lang="ar-KW">
              <a:solidFill>
                <a:prstClr val="black"/>
              </a:solidFill>
            </a:endParaRPr>
          </a:p>
        </p:txBody>
      </p:sp>
    </p:spTree>
    <p:extLst>
      <p:ext uri="{BB962C8B-B14F-4D97-AF65-F5344CB8AC3E}">
        <p14:creationId xmlns:p14="http://schemas.microsoft.com/office/powerpoint/2010/main" val="53475661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solidFill>
                  <a:prstClr val="black"/>
                </a:solidFill>
              </a:rPr>
              <a:pPr/>
              <a:t>5</a:t>
            </a:fld>
            <a:endParaRPr lang="ar-KW">
              <a:solidFill>
                <a:prstClr val="black"/>
              </a:solidFill>
            </a:endParaRPr>
          </a:p>
        </p:txBody>
      </p:sp>
    </p:spTree>
    <p:extLst>
      <p:ext uri="{BB962C8B-B14F-4D97-AF65-F5344CB8AC3E}">
        <p14:creationId xmlns:p14="http://schemas.microsoft.com/office/powerpoint/2010/main" val="53475661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solidFill>
                  <a:prstClr val="black"/>
                </a:solidFill>
              </a:rPr>
              <a:pPr/>
              <a:t>6</a:t>
            </a:fld>
            <a:endParaRPr lang="ar-KW">
              <a:solidFill>
                <a:prstClr val="black"/>
              </a:solidFill>
            </a:endParaRPr>
          </a:p>
        </p:txBody>
      </p:sp>
    </p:spTree>
    <p:extLst>
      <p:ext uri="{BB962C8B-B14F-4D97-AF65-F5344CB8AC3E}">
        <p14:creationId xmlns:p14="http://schemas.microsoft.com/office/powerpoint/2010/main" val="53475661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solidFill>
                  <a:prstClr val="black"/>
                </a:solidFill>
              </a:rPr>
              <a:pPr/>
              <a:t>7</a:t>
            </a:fld>
            <a:endParaRPr lang="ar-KW">
              <a:solidFill>
                <a:prstClr val="black"/>
              </a:solidFill>
            </a:endParaRPr>
          </a:p>
        </p:txBody>
      </p:sp>
    </p:spTree>
    <p:extLst>
      <p:ext uri="{BB962C8B-B14F-4D97-AF65-F5344CB8AC3E}">
        <p14:creationId xmlns:p14="http://schemas.microsoft.com/office/powerpoint/2010/main" val="53475661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solidFill>
                  <a:prstClr val="black"/>
                </a:solidFill>
              </a:rPr>
              <a:pPr/>
              <a:t>8</a:t>
            </a:fld>
            <a:endParaRPr lang="ar-KW">
              <a:solidFill>
                <a:prstClr val="black"/>
              </a:solidFill>
            </a:endParaRPr>
          </a:p>
        </p:txBody>
      </p:sp>
    </p:spTree>
    <p:extLst>
      <p:ext uri="{BB962C8B-B14F-4D97-AF65-F5344CB8AC3E}">
        <p14:creationId xmlns:p14="http://schemas.microsoft.com/office/powerpoint/2010/main" val="53475661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solidFill>
                  <a:prstClr val="black"/>
                </a:solidFill>
              </a:rPr>
              <a:pPr/>
              <a:t>9</a:t>
            </a:fld>
            <a:endParaRPr lang="ar-KW">
              <a:solidFill>
                <a:prstClr val="black"/>
              </a:solidFill>
            </a:endParaRPr>
          </a:p>
        </p:txBody>
      </p:sp>
    </p:spTree>
    <p:extLst>
      <p:ext uri="{BB962C8B-B14F-4D97-AF65-F5344CB8AC3E}">
        <p14:creationId xmlns:p14="http://schemas.microsoft.com/office/powerpoint/2010/main" val="53475661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5561D0F1-45D5-4D36-A5CB-A6F468EAF9B3}" type="datetimeFigureOut">
              <a:rPr lang="en-GB" smtClean="0"/>
              <a:t>30/11/2014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DDEC8EC-0F4B-4CDB-8AC0-556EC31B66C3}" type="slidenum">
              <a:rPr lang="en-GB" smtClean="0"/>
              <a:t>‹#›</a:t>
            </a:fld>
            <a:endParaRPr lang="en-GB"/>
          </a:p>
        </p:txBody>
      </p:sp>
      <p:sp>
        <p:nvSpPr>
          <p:cNvPr id="7" name="fl" descr="CMA Data Classification: Internal"/>
          <p:cNvSpPr txBox="1"/>
          <p:nvPr userDrawn="1"/>
        </p:nvSpPr>
        <p:spPr>
          <a:xfrm>
            <a:off x="0" y="6664960"/>
            <a:ext cx="9144000" cy="223138"/>
          </a:xfrm>
          <a:prstGeom prst="rect">
            <a:avLst/>
          </a:prstGeom>
          <a:noFill/>
        </p:spPr>
        <p:txBody>
          <a:bodyPr vert="horz" rtlCol="0">
            <a:spAutoFit/>
          </a:bodyPr>
          <a:lstStyle/>
          <a:p>
            <a:pPr algn="l"/>
            <a:r>
              <a:rPr lang="en-GB" sz="850" b="0" i="0" u="none" baseline="0" smtClean="0">
                <a:solidFill>
                  <a:srgbClr val="000000"/>
                </a:solidFill>
                <a:latin typeface="microsoft sans serif"/>
              </a:rPr>
              <a:t>CMA Data Classification: Internal</a:t>
            </a:r>
            <a:endParaRPr lang="en-GB" sz="850" b="0" i="0" u="none" baseline="0">
              <a:solidFill>
                <a:srgbClr val="000000"/>
              </a:solidFill>
              <a:latin typeface="microsoft sans serif"/>
            </a:endParaRPr>
          </a:p>
        </p:txBody>
      </p:sp>
    </p:spTree>
    <p:extLst>
      <p:ext uri="{BB962C8B-B14F-4D97-AF65-F5344CB8AC3E}">
        <p14:creationId xmlns:p14="http://schemas.microsoft.com/office/powerpoint/2010/main" val="184297311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5561D0F1-45D5-4D36-A5CB-A6F468EAF9B3}" type="datetimeFigureOut">
              <a:rPr lang="en-GB" smtClean="0"/>
              <a:t>30/11/2014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DDEC8EC-0F4B-4CDB-8AC0-556EC31B66C3}" type="slidenum">
              <a:rPr lang="en-GB" smtClean="0"/>
              <a:t>‹#›</a:t>
            </a:fld>
            <a:endParaRPr lang="en-GB"/>
          </a:p>
        </p:txBody>
      </p:sp>
    </p:spTree>
    <p:extLst>
      <p:ext uri="{BB962C8B-B14F-4D97-AF65-F5344CB8AC3E}">
        <p14:creationId xmlns:p14="http://schemas.microsoft.com/office/powerpoint/2010/main" val="24432636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5561D0F1-45D5-4D36-A5CB-A6F468EAF9B3}" type="datetimeFigureOut">
              <a:rPr lang="en-GB" smtClean="0"/>
              <a:t>30/11/2014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DDEC8EC-0F4B-4CDB-8AC0-556EC31B66C3}" type="slidenum">
              <a:rPr lang="en-GB" smtClean="0"/>
              <a:t>‹#›</a:t>
            </a:fld>
            <a:endParaRPr lang="en-GB"/>
          </a:p>
        </p:txBody>
      </p:sp>
    </p:spTree>
    <p:extLst>
      <p:ext uri="{BB962C8B-B14F-4D97-AF65-F5344CB8AC3E}">
        <p14:creationId xmlns:p14="http://schemas.microsoft.com/office/powerpoint/2010/main" val="5519692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5561D0F1-45D5-4D36-A5CB-A6F468EAF9B3}" type="datetimeFigureOut">
              <a:rPr lang="en-GB" smtClean="0"/>
              <a:t>30/11/2014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DDEC8EC-0F4B-4CDB-8AC0-556EC31B66C3}" type="slidenum">
              <a:rPr lang="en-GB" smtClean="0"/>
              <a:t>‹#›</a:t>
            </a:fld>
            <a:endParaRPr lang="en-GB"/>
          </a:p>
        </p:txBody>
      </p:sp>
    </p:spTree>
    <p:extLst>
      <p:ext uri="{BB962C8B-B14F-4D97-AF65-F5344CB8AC3E}">
        <p14:creationId xmlns:p14="http://schemas.microsoft.com/office/powerpoint/2010/main" val="12517545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561D0F1-45D5-4D36-A5CB-A6F468EAF9B3}" type="datetimeFigureOut">
              <a:rPr lang="en-GB" smtClean="0"/>
              <a:t>30/11/2014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DDEC8EC-0F4B-4CDB-8AC0-556EC31B66C3}" type="slidenum">
              <a:rPr lang="en-GB" smtClean="0"/>
              <a:t>‹#›</a:t>
            </a:fld>
            <a:endParaRPr lang="en-GB"/>
          </a:p>
        </p:txBody>
      </p:sp>
    </p:spTree>
    <p:extLst>
      <p:ext uri="{BB962C8B-B14F-4D97-AF65-F5344CB8AC3E}">
        <p14:creationId xmlns:p14="http://schemas.microsoft.com/office/powerpoint/2010/main" val="12073434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5561D0F1-45D5-4D36-A5CB-A6F468EAF9B3}" type="datetimeFigureOut">
              <a:rPr lang="en-GB" smtClean="0"/>
              <a:t>30/11/2014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DDEC8EC-0F4B-4CDB-8AC0-556EC31B66C3}" type="slidenum">
              <a:rPr lang="en-GB" smtClean="0"/>
              <a:t>‹#›</a:t>
            </a:fld>
            <a:endParaRPr lang="en-GB"/>
          </a:p>
        </p:txBody>
      </p:sp>
    </p:spTree>
    <p:extLst>
      <p:ext uri="{BB962C8B-B14F-4D97-AF65-F5344CB8AC3E}">
        <p14:creationId xmlns:p14="http://schemas.microsoft.com/office/powerpoint/2010/main" val="341682503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5561D0F1-45D5-4D36-A5CB-A6F468EAF9B3}" type="datetimeFigureOut">
              <a:rPr lang="en-GB" smtClean="0"/>
              <a:t>30/11/2014</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8DDEC8EC-0F4B-4CDB-8AC0-556EC31B66C3}" type="slidenum">
              <a:rPr lang="en-GB" smtClean="0"/>
              <a:t>‹#›</a:t>
            </a:fld>
            <a:endParaRPr lang="en-GB"/>
          </a:p>
        </p:txBody>
      </p:sp>
    </p:spTree>
    <p:extLst>
      <p:ext uri="{BB962C8B-B14F-4D97-AF65-F5344CB8AC3E}">
        <p14:creationId xmlns:p14="http://schemas.microsoft.com/office/powerpoint/2010/main" val="25549206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5561D0F1-45D5-4D36-A5CB-A6F468EAF9B3}" type="datetimeFigureOut">
              <a:rPr lang="en-GB" smtClean="0"/>
              <a:t>30/11/2014</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8DDEC8EC-0F4B-4CDB-8AC0-556EC31B66C3}" type="slidenum">
              <a:rPr lang="en-GB" smtClean="0"/>
              <a:t>‹#›</a:t>
            </a:fld>
            <a:endParaRPr lang="en-GB"/>
          </a:p>
        </p:txBody>
      </p:sp>
    </p:spTree>
    <p:extLst>
      <p:ext uri="{BB962C8B-B14F-4D97-AF65-F5344CB8AC3E}">
        <p14:creationId xmlns:p14="http://schemas.microsoft.com/office/powerpoint/2010/main" val="192594574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561D0F1-45D5-4D36-A5CB-A6F468EAF9B3}" type="datetimeFigureOut">
              <a:rPr lang="en-GB" smtClean="0"/>
              <a:t>30/11/2014</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8DDEC8EC-0F4B-4CDB-8AC0-556EC31B66C3}" type="slidenum">
              <a:rPr lang="en-GB" smtClean="0"/>
              <a:t>‹#›</a:t>
            </a:fld>
            <a:endParaRPr lang="en-GB"/>
          </a:p>
        </p:txBody>
      </p:sp>
    </p:spTree>
    <p:extLst>
      <p:ext uri="{BB962C8B-B14F-4D97-AF65-F5344CB8AC3E}">
        <p14:creationId xmlns:p14="http://schemas.microsoft.com/office/powerpoint/2010/main" val="18280612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561D0F1-45D5-4D36-A5CB-A6F468EAF9B3}" type="datetimeFigureOut">
              <a:rPr lang="en-GB" smtClean="0"/>
              <a:t>30/11/2014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DDEC8EC-0F4B-4CDB-8AC0-556EC31B66C3}" type="slidenum">
              <a:rPr lang="en-GB" smtClean="0"/>
              <a:t>‹#›</a:t>
            </a:fld>
            <a:endParaRPr lang="en-GB"/>
          </a:p>
        </p:txBody>
      </p:sp>
    </p:spTree>
    <p:extLst>
      <p:ext uri="{BB962C8B-B14F-4D97-AF65-F5344CB8AC3E}">
        <p14:creationId xmlns:p14="http://schemas.microsoft.com/office/powerpoint/2010/main" val="24250277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561D0F1-45D5-4D36-A5CB-A6F468EAF9B3}" type="datetimeFigureOut">
              <a:rPr lang="en-GB" smtClean="0"/>
              <a:t>30/11/2014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DDEC8EC-0F4B-4CDB-8AC0-556EC31B66C3}" type="slidenum">
              <a:rPr lang="en-GB" smtClean="0"/>
              <a:t>‹#›</a:t>
            </a:fld>
            <a:endParaRPr lang="en-GB"/>
          </a:p>
        </p:txBody>
      </p:sp>
    </p:spTree>
    <p:extLst>
      <p:ext uri="{BB962C8B-B14F-4D97-AF65-F5344CB8AC3E}">
        <p14:creationId xmlns:p14="http://schemas.microsoft.com/office/powerpoint/2010/main" val="21172015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561D0F1-45D5-4D36-A5CB-A6F468EAF9B3}" type="datetimeFigureOut">
              <a:rPr lang="en-GB" smtClean="0"/>
              <a:t>30/11/2014</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DDEC8EC-0F4B-4CDB-8AC0-556EC31B66C3}" type="slidenum">
              <a:rPr lang="en-GB" smtClean="0"/>
              <a:t>‹#›</a:t>
            </a:fld>
            <a:endParaRPr lang="en-GB"/>
          </a:p>
        </p:txBody>
      </p:sp>
      <p:sp>
        <p:nvSpPr>
          <p:cNvPr id="7" name="fl" descr="CMA Data Classification: Internal"/>
          <p:cNvSpPr txBox="1"/>
          <p:nvPr userDrawn="1"/>
        </p:nvSpPr>
        <p:spPr>
          <a:xfrm>
            <a:off x="0" y="6664960"/>
            <a:ext cx="9144000" cy="223138"/>
          </a:xfrm>
          <a:prstGeom prst="rect">
            <a:avLst/>
          </a:prstGeom>
          <a:noFill/>
        </p:spPr>
        <p:txBody>
          <a:bodyPr vert="horz" rtlCol="0">
            <a:spAutoFit/>
          </a:bodyPr>
          <a:lstStyle/>
          <a:p>
            <a:pPr algn="l"/>
            <a:r>
              <a:rPr lang="en-GB" sz="850" b="0" i="0" u="none" baseline="0" smtClean="0">
                <a:solidFill>
                  <a:srgbClr val="000000"/>
                </a:solidFill>
                <a:latin typeface="microsoft sans serif"/>
              </a:rPr>
              <a:t>CMA Data Classification: Internal</a:t>
            </a:r>
            <a:endParaRPr lang="en-GB" sz="850" b="0" i="0" u="none" baseline="0">
              <a:solidFill>
                <a:srgbClr val="000000"/>
              </a:solidFill>
              <a:latin typeface="microsoft sans serif"/>
            </a:endParaRPr>
          </a:p>
        </p:txBody>
      </p:sp>
    </p:spTree>
    <p:extLst>
      <p:ext uri="{BB962C8B-B14F-4D97-AF65-F5344CB8AC3E}">
        <p14:creationId xmlns:p14="http://schemas.microsoft.com/office/powerpoint/2010/main" val="75371129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1.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2.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12.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3.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13.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4.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14.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5.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15.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6.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16.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7.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17.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8.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18.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9.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19.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20.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20.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2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5.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6.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7.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8.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9.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475656" y="1124744"/>
            <a:ext cx="7416824" cy="4608512"/>
          </a:xfrm>
        </p:spPr>
        <p:txBody>
          <a:bodyPr>
            <a:normAutofit lnSpcReduction="10000"/>
          </a:bodyPr>
          <a:lstStyle/>
          <a:p>
            <a:pPr rtl="1"/>
            <a:endParaRPr lang="en-US" sz="2000" b="1" dirty="0" smtClean="0">
              <a:ln w="1905"/>
              <a:solidFill>
                <a:schemeClr val="tx2">
                  <a:lumMod val="75000"/>
                </a:schemeClr>
              </a:solidFill>
              <a:effectLst>
                <a:innerShdw blurRad="69850" dist="43180" dir="5400000">
                  <a:srgbClr val="000000">
                    <a:alpha val="65000"/>
                  </a:srgbClr>
                </a:innerShdw>
              </a:effectLst>
              <a:cs typeface="Times New Roman"/>
            </a:endParaRPr>
          </a:p>
          <a:p>
            <a:pPr rtl="1"/>
            <a:r>
              <a:rPr lang="ar-KW" sz="3600" b="1" dirty="0">
                <a:solidFill>
                  <a:schemeClr val="tx2">
                    <a:lumMod val="75000"/>
                  </a:schemeClr>
                </a:solidFill>
                <a:effectLst>
                  <a:outerShdw blurRad="38100" dist="38100" dir="2700000" algn="tl">
                    <a:srgbClr val="000000">
                      <a:alpha val="43137"/>
                    </a:srgbClr>
                  </a:outerShdw>
                </a:effectLst>
                <a:cs typeface="Times New Roman"/>
              </a:rPr>
              <a:t>ورشة عمل</a:t>
            </a:r>
          </a:p>
          <a:p>
            <a:pPr rtl="1"/>
            <a:r>
              <a:rPr lang="ar-KW" sz="4000" b="1" dirty="0">
                <a:solidFill>
                  <a:schemeClr val="tx2">
                    <a:lumMod val="75000"/>
                  </a:schemeClr>
                </a:solidFill>
                <a:effectLst>
                  <a:outerShdw blurRad="38100" dist="38100" dir="2700000" algn="tl">
                    <a:srgbClr val="000000">
                      <a:alpha val="43137"/>
                    </a:srgbClr>
                  </a:outerShdw>
                </a:effectLst>
                <a:cs typeface="Times New Roman"/>
              </a:rPr>
              <a:t>لجنة الشكاوى والتظلمات</a:t>
            </a:r>
          </a:p>
          <a:p>
            <a:pPr rtl="1"/>
            <a:r>
              <a:rPr lang="ar-KW" sz="4000" b="1" dirty="0">
                <a:solidFill>
                  <a:schemeClr val="tx2">
                    <a:lumMod val="75000"/>
                  </a:schemeClr>
                </a:solidFill>
                <a:effectLst>
                  <a:outerShdw blurRad="38100" dist="38100" dir="2700000" algn="tl">
                    <a:srgbClr val="000000">
                      <a:alpha val="43137"/>
                    </a:srgbClr>
                  </a:outerShdw>
                </a:effectLst>
                <a:cs typeface="Times New Roman"/>
              </a:rPr>
              <a:t>الإختصاصات والإجراءات</a:t>
            </a:r>
          </a:p>
          <a:p>
            <a:pPr rtl="1"/>
            <a:endParaRPr lang="ar-KW" sz="1050" b="1" dirty="0" smtClean="0">
              <a:solidFill>
                <a:schemeClr val="tx2">
                  <a:lumMod val="75000"/>
                </a:schemeClr>
              </a:solidFill>
              <a:cs typeface="Times New Roman"/>
            </a:endParaRPr>
          </a:p>
          <a:p>
            <a:pPr rtl="1"/>
            <a:r>
              <a:rPr lang="ar-KW" sz="2800" b="1" dirty="0">
                <a:solidFill>
                  <a:schemeClr val="tx2">
                    <a:lumMod val="75000"/>
                  </a:schemeClr>
                </a:solidFill>
                <a:effectLst>
                  <a:outerShdw blurRad="38100" dist="38100" dir="2700000" algn="tl">
                    <a:srgbClr val="000000">
                      <a:alpha val="43137"/>
                    </a:srgbClr>
                  </a:outerShdw>
                </a:effectLst>
                <a:cs typeface="Times New Roman"/>
              </a:rPr>
              <a:t>اسم المحاضر: </a:t>
            </a:r>
            <a:r>
              <a:rPr lang="ar-KW" sz="2800" b="1" dirty="0" smtClean="0">
                <a:solidFill>
                  <a:schemeClr val="tx2">
                    <a:lumMod val="75000"/>
                  </a:schemeClr>
                </a:solidFill>
                <a:effectLst>
                  <a:outerShdw blurRad="38100" dist="38100" dir="2700000" algn="tl">
                    <a:srgbClr val="000000">
                      <a:alpha val="43137"/>
                    </a:srgbClr>
                  </a:outerShdw>
                </a:effectLst>
                <a:cs typeface="Times New Roman"/>
              </a:rPr>
              <a:t>د. عدنان السلطان</a:t>
            </a:r>
            <a:endParaRPr lang="en-US" sz="2800" b="1" dirty="0" smtClean="0">
              <a:solidFill>
                <a:schemeClr val="tx2">
                  <a:lumMod val="75000"/>
                </a:schemeClr>
              </a:solidFill>
              <a:effectLst>
                <a:outerShdw blurRad="38100" dist="38100" dir="2700000" algn="tl">
                  <a:srgbClr val="000000">
                    <a:alpha val="43137"/>
                  </a:srgbClr>
                </a:outerShdw>
              </a:effectLst>
              <a:cs typeface="Times New Roman"/>
            </a:endParaRPr>
          </a:p>
          <a:p>
            <a:pPr rtl="1"/>
            <a:r>
              <a:rPr lang="ar-KW" sz="2800" b="1" dirty="0" smtClean="0">
                <a:solidFill>
                  <a:schemeClr val="tx2">
                    <a:lumMod val="75000"/>
                  </a:schemeClr>
                </a:solidFill>
                <a:effectLst>
                  <a:outerShdw blurRad="38100" dist="38100" dir="2700000" algn="tl">
                    <a:srgbClr val="000000">
                      <a:alpha val="43137"/>
                    </a:srgbClr>
                  </a:outerShdw>
                </a:effectLst>
                <a:cs typeface="Times New Roman"/>
              </a:rPr>
              <a:t>رئيس لجنة الشكاوى والتظلمات</a:t>
            </a:r>
          </a:p>
          <a:p>
            <a:pPr rtl="1"/>
            <a:endParaRPr lang="ar-KW" sz="2800" b="1" dirty="0">
              <a:solidFill>
                <a:schemeClr val="tx2">
                  <a:lumMod val="75000"/>
                </a:schemeClr>
              </a:solidFill>
              <a:effectLst>
                <a:outerShdw blurRad="38100" dist="38100" dir="2700000" algn="tl">
                  <a:srgbClr val="000000">
                    <a:alpha val="43137"/>
                  </a:srgbClr>
                </a:outerShdw>
              </a:effectLst>
              <a:cs typeface="Times New Roman"/>
            </a:endParaRPr>
          </a:p>
          <a:p>
            <a:pPr rtl="1"/>
            <a:r>
              <a:rPr lang="ar-KW" sz="2800" b="1" dirty="0" smtClean="0">
                <a:solidFill>
                  <a:schemeClr val="tx2">
                    <a:lumMod val="75000"/>
                  </a:schemeClr>
                </a:solidFill>
                <a:effectLst>
                  <a:outerShdw blurRad="38100" dist="38100" dir="2700000" algn="tl">
                    <a:srgbClr val="000000">
                      <a:alpha val="43137"/>
                    </a:srgbClr>
                  </a:outerShdw>
                </a:effectLst>
                <a:cs typeface="Times New Roman"/>
              </a:rPr>
              <a:t>التاريخ </a:t>
            </a:r>
            <a:r>
              <a:rPr lang="en-US" sz="2800" b="1" dirty="0" smtClean="0">
                <a:solidFill>
                  <a:schemeClr val="tx2">
                    <a:lumMod val="75000"/>
                  </a:schemeClr>
                </a:solidFill>
                <a:effectLst>
                  <a:outerShdw blurRad="38100" dist="38100" dir="2700000" algn="tl">
                    <a:srgbClr val="000000">
                      <a:alpha val="43137"/>
                    </a:srgbClr>
                  </a:outerShdw>
                </a:effectLst>
                <a:cs typeface="Times New Roman"/>
              </a:rPr>
              <a:t>:</a:t>
            </a:r>
            <a:r>
              <a:rPr lang="ar-KW" sz="2800" b="1" dirty="0" smtClean="0">
                <a:solidFill>
                  <a:schemeClr val="tx2">
                    <a:lumMod val="75000"/>
                  </a:schemeClr>
                </a:solidFill>
                <a:effectLst>
                  <a:outerShdw blurRad="38100" dist="38100" dir="2700000" algn="tl">
                    <a:srgbClr val="000000">
                      <a:alpha val="43137"/>
                    </a:srgbClr>
                  </a:outerShdw>
                </a:effectLst>
                <a:cs typeface="Times New Roman"/>
              </a:rPr>
              <a:t> </a:t>
            </a:r>
            <a:r>
              <a:rPr lang="en-US" sz="2800" b="1" dirty="0" smtClean="0">
                <a:solidFill>
                  <a:schemeClr val="tx2">
                    <a:lumMod val="75000"/>
                  </a:schemeClr>
                </a:solidFill>
                <a:effectLst>
                  <a:outerShdw blurRad="38100" dist="38100" dir="2700000" algn="tl">
                    <a:srgbClr val="000000">
                      <a:alpha val="43137"/>
                    </a:srgbClr>
                  </a:outerShdw>
                </a:effectLst>
                <a:cs typeface="Times New Roman"/>
              </a:rPr>
              <a:t>2014/11/30</a:t>
            </a:r>
            <a:endParaRPr lang="ar-KW" sz="2800" b="1" dirty="0" smtClean="0">
              <a:solidFill>
                <a:schemeClr val="tx2">
                  <a:lumMod val="75000"/>
                </a:schemeClr>
              </a:solidFill>
              <a:effectLst>
                <a:outerShdw blurRad="38100" dist="38100" dir="2700000" algn="tl">
                  <a:srgbClr val="000000">
                    <a:alpha val="43137"/>
                  </a:srgbClr>
                </a:outerShdw>
              </a:effectLst>
              <a:cs typeface="Times New Roman"/>
            </a:endParaRPr>
          </a:p>
        </p:txBody>
      </p:sp>
      <p:pic>
        <p:nvPicPr>
          <p:cNvPr id="6" name="Picture 5" descr="Picture 3.png"/>
          <p:cNvPicPr>
            <a:picLocks noChangeAspect="1"/>
          </p:cNvPicPr>
          <p:nvPr/>
        </p:nvPicPr>
        <p:blipFill rotWithShape="1">
          <a:blip r:embed="rId3" cstate="print"/>
          <a:srcRect r="75690"/>
          <a:stretch/>
        </p:blipFill>
        <p:spPr>
          <a:xfrm>
            <a:off x="1" y="0"/>
            <a:ext cx="1763687" cy="6858000"/>
          </a:xfrm>
          <a:prstGeom prst="rect">
            <a:avLst/>
          </a:prstGeom>
          <a:ln w="28575">
            <a:noFill/>
          </a:ln>
        </p:spPr>
      </p:pic>
    </p:spTree>
    <p:extLst>
      <p:ext uri="{BB962C8B-B14F-4D97-AF65-F5344CB8AC3E}">
        <p14:creationId xmlns:p14="http://schemas.microsoft.com/office/powerpoint/2010/main" val="180124757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63888" y="692696"/>
            <a:ext cx="5167476" cy="706090"/>
          </a:xfrm>
        </p:spPr>
        <p:txBody>
          <a:bodyPr>
            <a:normAutofit/>
          </a:bodyPr>
          <a:lstStyle/>
          <a:p>
            <a:pPr algn="r" rtl="1"/>
            <a:r>
              <a:rPr lang="en-US" sz="3200" b="1" dirty="0" smtClean="0">
                <a:solidFill>
                  <a:schemeClr val="tx2">
                    <a:lumMod val="75000"/>
                  </a:schemeClr>
                </a:solidFill>
              </a:rPr>
              <a:t> </a:t>
            </a:r>
            <a:endParaRPr lang="en-US" dirty="0">
              <a:solidFill>
                <a:schemeClr val="tx2">
                  <a:lumMod val="75000"/>
                </a:schemeClr>
              </a:solidFill>
            </a:endParaRPr>
          </a:p>
        </p:txBody>
      </p:sp>
      <p:sp>
        <p:nvSpPr>
          <p:cNvPr id="3" name="Content Placeholder 2"/>
          <p:cNvSpPr>
            <a:spLocks noGrp="1"/>
          </p:cNvSpPr>
          <p:nvPr>
            <p:ph idx="1"/>
          </p:nvPr>
        </p:nvSpPr>
        <p:spPr>
          <a:xfrm>
            <a:off x="395536" y="1556792"/>
            <a:ext cx="8424936" cy="4569371"/>
          </a:xfrm>
        </p:spPr>
        <p:txBody>
          <a:bodyPr>
            <a:normAutofit fontScale="55000" lnSpcReduction="20000"/>
          </a:bodyPr>
          <a:lstStyle/>
          <a:p>
            <a:pPr algn="just" rtl="1" fontAlgn="base">
              <a:lnSpc>
                <a:spcPct val="120000"/>
              </a:lnSpc>
              <a:spcAft>
                <a:spcPts val="600"/>
              </a:spcAft>
            </a:pPr>
            <a:r>
              <a:rPr lang="ar-KW" sz="4700" b="1" dirty="0" smtClean="0">
                <a:solidFill>
                  <a:schemeClr val="tx2">
                    <a:lumMod val="75000"/>
                  </a:schemeClr>
                </a:solidFill>
                <a:latin typeface="Times New Roman"/>
                <a:cs typeface="Simplified Arabic"/>
              </a:rPr>
              <a:t>تجري </a:t>
            </a:r>
            <a:r>
              <a:rPr lang="ar-KW" sz="4700" b="1" dirty="0">
                <a:solidFill>
                  <a:schemeClr val="tx2">
                    <a:lumMod val="75000"/>
                  </a:schemeClr>
                </a:solidFill>
                <a:latin typeface="Times New Roman"/>
                <a:cs typeface="Simplified Arabic"/>
              </a:rPr>
              <a:t>اللجنة تحقيقاً إدارياً في الشكوى المقدمة بشأن المخالفات، وتبت فيها أو تقرر حفظها، ولها أن توصي بإحالتها إلى مجلس التأديب إذا قدرت ذلك، أما إذا رأت بعد إجراء التحقيق أن الشكوى تشكل شبهة جريمة جنائية، فلها أن توصي باحالتها إلى النيابة العامة</a:t>
            </a:r>
            <a:r>
              <a:rPr lang="ar-KW" sz="4700" b="1" dirty="0" smtClean="0">
                <a:solidFill>
                  <a:schemeClr val="tx2">
                    <a:lumMod val="75000"/>
                  </a:schemeClr>
                </a:solidFill>
                <a:latin typeface="Times New Roman"/>
                <a:cs typeface="Simplified Arabic"/>
              </a:rPr>
              <a:t>.</a:t>
            </a:r>
          </a:p>
          <a:p>
            <a:pPr algn="just" rtl="1" fontAlgn="base">
              <a:lnSpc>
                <a:spcPct val="120000"/>
              </a:lnSpc>
              <a:spcAft>
                <a:spcPts val="600"/>
              </a:spcAft>
            </a:pPr>
            <a:r>
              <a:rPr lang="ar-KW" sz="4700" b="1" dirty="0">
                <a:solidFill>
                  <a:schemeClr val="tx2">
                    <a:lumMod val="75000"/>
                  </a:schemeClr>
                </a:solidFill>
                <a:latin typeface="Times New Roman"/>
                <a:cs typeface="Simplified Arabic"/>
              </a:rPr>
              <a:t>تبت اللجنة بالشكوى خلال ثلاثين يوماً من تاريخ تقديمها، ولها قبل إصدار قرارها سماع أقوال من ترى لزوم سماع أقواله، أو استيفاء أي نقص أو استكمال للأوراق.</a:t>
            </a:r>
          </a:p>
          <a:p>
            <a:pPr algn="just" rtl="1" fontAlgn="base">
              <a:lnSpc>
                <a:spcPct val="120000"/>
              </a:lnSpc>
              <a:spcAft>
                <a:spcPts val="600"/>
              </a:spcAft>
            </a:pPr>
            <a:r>
              <a:rPr lang="ar-KW" sz="4700" b="1" dirty="0">
                <a:solidFill>
                  <a:schemeClr val="tx2">
                    <a:lumMod val="75000"/>
                  </a:schemeClr>
                </a:solidFill>
                <a:latin typeface="Times New Roman"/>
                <a:cs typeface="Simplified Arabic"/>
              </a:rPr>
              <a:t>تخطر اللجنة صاحب الشكوى بقرارها خلال أسبوع من تاريخ البت فيها</a:t>
            </a:r>
          </a:p>
          <a:p>
            <a:pPr lvl="0" algn="just" rtl="1" fontAlgn="base">
              <a:spcBef>
                <a:spcPct val="0"/>
              </a:spcBef>
              <a:spcAft>
                <a:spcPts val="600"/>
              </a:spcAft>
            </a:pPr>
            <a:endParaRPr lang="ar-KW" sz="2800" b="1" dirty="0" smtClean="0">
              <a:solidFill>
                <a:schemeClr val="tx2">
                  <a:lumMod val="75000"/>
                </a:schemeClr>
              </a:solidFill>
              <a:latin typeface="Calibri" pitchFamily="34" charset="0"/>
            </a:endParaRPr>
          </a:p>
          <a:p>
            <a:pPr lvl="0" algn="just" rtl="1" fontAlgn="base">
              <a:spcBef>
                <a:spcPct val="0"/>
              </a:spcBef>
              <a:spcAft>
                <a:spcPts val="600"/>
              </a:spcAft>
            </a:pPr>
            <a:endParaRPr lang="ar-KW" sz="2800" b="1" dirty="0">
              <a:solidFill>
                <a:schemeClr val="tx2">
                  <a:lumMod val="75000"/>
                </a:schemeClr>
              </a:solidFill>
              <a:latin typeface="Calibri" pitchFamily="34" charset="0"/>
            </a:endParaRPr>
          </a:p>
          <a:p>
            <a:pPr lvl="0" algn="just" rtl="1" fontAlgn="base">
              <a:spcBef>
                <a:spcPct val="0"/>
              </a:spcBef>
              <a:spcAft>
                <a:spcPts val="600"/>
              </a:spcAft>
            </a:pPr>
            <a:endParaRPr lang="ar-KW" sz="2800" b="1" dirty="0" smtClean="0">
              <a:solidFill>
                <a:schemeClr val="tx2">
                  <a:lumMod val="75000"/>
                </a:schemeClr>
              </a:solidFill>
              <a:latin typeface="Calibri" pitchFamily="34" charset="0"/>
            </a:endParaRPr>
          </a:p>
          <a:p>
            <a:pPr marL="0" lvl="0" indent="0" algn="just" rtl="1" fontAlgn="base">
              <a:spcBef>
                <a:spcPct val="0"/>
              </a:spcBef>
              <a:spcAft>
                <a:spcPts val="600"/>
              </a:spcAft>
              <a:buNone/>
            </a:pPr>
            <a:endParaRPr lang="ar-KW" sz="2800" b="1" dirty="0">
              <a:solidFill>
                <a:schemeClr val="tx2">
                  <a:lumMod val="75000"/>
                </a:schemeClr>
              </a:solidFill>
              <a:latin typeface="Calibri" pitchFamily="34" charset="0"/>
            </a:endParaRPr>
          </a:p>
        </p:txBody>
      </p:sp>
      <p:sp>
        <p:nvSpPr>
          <p:cNvPr id="4" name="Slide Number Placeholder 3"/>
          <p:cNvSpPr>
            <a:spLocks noGrp="1"/>
          </p:cNvSpPr>
          <p:nvPr>
            <p:ph type="sldNum" sz="quarter" idx="12"/>
          </p:nvPr>
        </p:nvSpPr>
        <p:spPr/>
        <p:txBody>
          <a:bodyPr/>
          <a:lstStyle/>
          <a:p>
            <a:fld id="{2E51A151-84BD-4E71-B744-C440629F458B}" type="slidenum">
              <a:rPr lang="en-US" smtClean="0">
                <a:solidFill>
                  <a:srgbClr val="1F497D">
                    <a:lumMod val="75000"/>
                  </a:srgbClr>
                </a:solidFill>
              </a:rPr>
              <a:pPr/>
              <a:t>10</a:t>
            </a:fld>
            <a:endParaRPr lang="en-US" dirty="0">
              <a:solidFill>
                <a:srgbClr val="1F497D">
                  <a:lumMod val="75000"/>
                </a:srgbClr>
              </a:solidFill>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32656"/>
            <a:ext cx="3170956" cy="914400"/>
          </a:xfrm>
          <a:prstGeom prst="rect">
            <a:avLst/>
          </a:prstGeom>
        </p:spPr>
      </p:pic>
      <p:pic>
        <p:nvPicPr>
          <p:cNvPr id="8"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5" name="TextBox 4"/>
          <p:cNvSpPr txBox="1"/>
          <p:nvPr/>
        </p:nvSpPr>
        <p:spPr>
          <a:xfrm>
            <a:off x="3917404" y="497468"/>
            <a:ext cx="4610472" cy="584775"/>
          </a:xfrm>
          <a:prstGeom prst="rect">
            <a:avLst/>
          </a:prstGeom>
          <a:noFill/>
        </p:spPr>
        <p:txBody>
          <a:bodyPr wrap="square" rtlCol="0">
            <a:spAutoFit/>
          </a:bodyPr>
          <a:lstStyle/>
          <a:p>
            <a:pPr algn="r"/>
            <a:r>
              <a:rPr lang="ar-KW" sz="3200" b="1" dirty="0" smtClean="0">
                <a:solidFill>
                  <a:srgbClr val="1F497D">
                    <a:lumMod val="75000"/>
                  </a:srgbClr>
                </a:solidFill>
              </a:rPr>
              <a:t>إجراءات تقديم الشكوى :</a:t>
            </a:r>
            <a:endParaRPr lang="ar-KW" sz="3200" b="1" dirty="0">
              <a:solidFill>
                <a:srgbClr val="1F497D">
                  <a:lumMod val="75000"/>
                </a:srgbClr>
              </a:solidFill>
            </a:endParaRPr>
          </a:p>
        </p:txBody>
      </p:sp>
      <p:cxnSp>
        <p:nvCxnSpPr>
          <p:cNvPr id="10" name="Straight Connector 9"/>
          <p:cNvCxnSpPr/>
          <p:nvPr/>
        </p:nvCxnSpPr>
        <p:spPr>
          <a:xfrm>
            <a:off x="3635896" y="1196752"/>
            <a:ext cx="4824536"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1199725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63888" y="692696"/>
            <a:ext cx="5167476" cy="706090"/>
          </a:xfrm>
        </p:spPr>
        <p:txBody>
          <a:bodyPr>
            <a:normAutofit/>
          </a:bodyPr>
          <a:lstStyle/>
          <a:p>
            <a:pPr algn="r" rtl="1"/>
            <a:r>
              <a:rPr lang="en-US" sz="3200" b="1" dirty="0" smtClean="0">
                <a:solidFill>
                  <a:schemeClr val="tx2">
                    <a:lumMod val="75000"/>
                  </a:schemeClr>
                </a:solidFill>
              </a:rPr>
              <a:t> </a:t>
            </a:r>
            <a:endParaRPr lang="en-US" dirty="0">
              <a:solidFill>
                <a:schemeClr val="tx2">
                  <a:lumMod val="75000"/>
                </a:schemeClr>
              </a:solidFill>
            </a:endParaRPr>
          </a:p>
        </p:txBody>
      </p:sp>
      <p:sp>
        <p:nvSpPr>
          <p:cNvPr id="3" name="Content Placeholder 2"/>
          <p:cNvSpPr>
            <a:spLocks noGrp="1"/>
          </p:cNvSpPr>
          <p:nvPr>
            <p:ph idx="1"/>
          </p:nvPr>
        </p:nvSpPr>
        <p:spPr>
          <a:xfrm>
            <a:off x="395536" y="1556792"/>
            <a:ext cx="8424936" cy="4569371"/>
          </a:xfrm>
        </p:spPr>
        <p:txBody>
          <a:bodyPr>
            <a:normAutofit/>
          </a:bodyPr>
          <a:lstStyle/>
          <a:p>
            <a:pPr marL="0" indent="0" algn="just" rtl="1" fontAlgn="base">
              <a:lnSpc>
                <a:spcPct val="120000"/>
              </a:lnSpc>
              <a:spcAft>
                <a:spcPts val="600"/>
              </a:spcAft>
              <a:buNone/>
            </a:pPr>
            <a:endParaRPr lang="ar-KW" sz="2800" b="1" dirty="0" smtClean="0">
              <a:solidFill>
                <a:schemeClr val="tx2">
                  <a:lumMod val="75000"/>
                </a:schemeClr>
              </a:solidFill>
              <a:latin typeface="Times New Roman"/>
              <a:cs typeface="Simplified Arabic"/>
            </a:endParaRPr>
          </a:p>
          <a:p>
            <a:pPr algn="just" rtl="1" fontAlgn="base">
              <a:lnSpc>
                <a:spcPct val="120000"/>
              </a:lnSpc>
              <a:spcAft>
                <a:spcPts val="600"/>
              </a:spcAft>
            </a:pPr>
            <a:r>
              <a:rPr lang="ar-KW" sz="2800" b="1" dirty="0" smtClean="0">
                <a:solidFill>
                  <a:schemeClr val="tx2">
                    <a:lumMod val="75000"/>
                  </a:schemeClr>
                </a:solidFill>
                <a:latin typeface="Times New Roman"/>
                <a:cs typeface="Simplified Arabic"/>
              </a:rPr>
              <a:t>يجوز التظلم من قرار اللجنة بشأن الشكوى أمامها خلال أسبوع من تاريخ إخطاره أو علمه بالقرار.</a:t>
            </a:r>
            <a:endParaRPr lang="ar-KW" sz="2800" b="1" dirty="0">
              <a:solidFill>
                <a:schemeClr val="tx2">
                  <a:lumMod val="75000"/>
                </a:schemeClr>
              </a:solidFill>
              <a:latin typeface="Times New Roman"/>
              <a:cs typeface="Simplified Arabic"/>
            </a:endParaRPr>
          </a:p>
          <a:p>
            <a:pPr algn="just" rtl="1" fontAlgn="base">
              <a:lnSpc>
                <a:spcPct val="120000"/>
              </a:lnSpc>
              <a:spcAft>
                <a:spcPts val="600"/>
              </a:spcAft>
            </a:pPr>
            <a:r>
              <a:rPr lang="ar-KW" sz="2800" b="1" dirty="0" smtClean="0">
                <a:solidFill>
                  <a:schemeClr val="tx2">
                    <a:lumMod val="75000"/>
                  </a:schemeClr>
                </a:solidFill>
                <a:latin typeface="Times New Roman"/>
                <a:cs typeface="Simplified Arabic"/>
              </a:rPr>
              <a:t>لايجوز </a:t>
            </a:r>
            <a:r>
              <a:rPr lang="ar-KW" sz="2800" b="1" dirty="0">
                <a:solidFill>
                  <a:schemeClr val="tx2">
                    <a:lumMod val="75000"/>
                  </a:schemeClr>
                </a:solidFill>
                <a:latin typeface="Times New Roman"/>
                <a:cs typeface="Simplified Arabic"/>
              </a:rPr>
              <a:t>تقديم </a:t>
            </a:r>
            <a:r>
              <a:rPr lang="ar-KW" sz="2800" b="1" dirty="0" smtClean="0">
                <a:solidFill>
                  <a:schemeClr val="tx2">
                    <a:lumMod val="75000"/>
                  </a:schemeClr>
                </a:solidFill>
                <a:latin typeface="Times New Roman"/>
                <a:cs typeface="Simplified Arabic"/>
              </a:rPr>
              <a:t>الشكوى </a:t>
            </a:r>
            <a:r>
              <a:rPr lang="ar-KW" sz="2800" b="1" dirty="0">
                <a:solidFill>
                  <a:schemeClr val="tx2">
                    <a:lumMod val="75000"/>
                  </a:schemeClr>
                </a:solidFill>
                <a:latin typeface="Times New Roman"/>
                <a:cs typeface="Simplified Arabic"/>
              </a:rPr>
              <a:t>مرة أخرى من </a:t>
            </a:r>
            <a:r>
              <a:rPr lang="ar-KW" sz="2800" b="1" dirty="0" smtClean="0">
                <a:solidFill>
                  <a:schemeClr val="tx2">
                    <a:lumMod val="75000"/>
                  </a:schemeClr>
                </a:solidFill>
                <a:latin typeface="Times New Roman"/>
                <a:cs typeface="Simplified Arabic"/>
              </a:rPr>
              <a:t>قبل الشاكي نفسه في شكوى سابقه لنفس الاسباب.</a:t>
            </a:r>
            <a:endParaRPr lang="ar-KW" sz="2800" b="1" dirty="0" smtClean="0">
              <a:solidFill>
                <a:schemeClr val="tx2">
                  <a:lumMod val="75000"/>
                </a:schemeClr>
              </a:solidFill>
              <a:latin typeface="Calibri" pitchFamily="34" charset="0"/>
            </a:endParaRPr>
          </a:p>
          <a:p>
            <a:pPr lvl="0" algn="just" rtl="1" fontAlgn="base">
              <a:spcBef>
                <a:spcPct val="0"/>
              </a:spcBef>
              <a:spcAft>
                <a:spcPts val="600"/>
              </a:spcAft>
            </a:pPr>
            <a:endParaRPr lang="ar-KW" sz="2800" b="1" dirty="0" smtClean="0">
              <a:solidFill>
                <a:schemeClr val="tx2">
                  <a:lumMod val="75000"/>
                </a:schemeClr>
              </a:solidFill>
              <a:latin typeface="Calibri" pitchFamily="34" charset="0"/>
            </a:endParaRPr>
          </a:p>
          <a:p>
            <a:pPr lvl="0" algn="just" rtl="1" fontAlgn="base">
              <a:spcBef>
                <a:spcPct val="0"/>
              </a:spcBef>
              <a:spcAft>
                <a:spcPts val="600"/>
              </a:spcAft>
            </a:pPr>
            <a:endParaRPr lang="ar-KW" sz="2800" b="1" dirty="0">
              <a:solidFill>
                <a:schemeClr val="tx2">
                  <a:lumMod val="75000"/>
                </a:schemeClr>
              </a:solidFill>
              <a:latin typeface="Calibri" pitchFamily="34" charset="0"/>
            </a:endParaRPr>
          </a:p>
          <a:p>
            <a:pPr lvl="0" algn="just" rtl="1" fontAlgn="base">
              <a:spcBef>
                <a:spcPct val="0"/>
              </a:spcBef>
              <a:spcAft>
                <a:spcPts val="600"/>
              </a:spcAft>
            </a:pPr>
            <a:endParaRPr lang="ar-KW" sz="2800" b="1" dirty="0" smtClean="0">
              <a:solidFill>
                <a:schemeClr val="tx2">
                  <a:lumMod val="75000"/>
                </a:schemeClr>
              </a:solidFill>
              <a:latin typeface="Calibri" pitchFamily="34" charset="0"/>
            </a:endParaRPr>
          </a:p>
          <a:p>
            <a:pPr marL="0" lvl="0" indent="0" algn="just" rtl="1" fontAlgn="base">
              <a:spcBef>
                <a:spcPct val="0"/>
              </a:spcBef>
              <a:spcAft>
                <a:spcPts val="600"/>
              </a:spcAft>
              <a:buNone/>
            </a:pPr>
            <a:endParaRPr lang="ar-KW" sz="2800" b="1" dirty="0">
              <a:solidFill>
                <a:schemeClr val="tx2">
                  <a:lumMod val="75000"/>
                </a:schemeClr>
              </a:solidFill>
              <a:latin typeface="Calibri" pitchFamily="34" charset="0"/>
            </a:endParaRPr>
          </a:p>
        </p:txBody>
      </p:sp>
      <p:sp>
        <p:nvSpPr>
          <p:cNvPr id="4" name="Slide Number Placeholder 3"/>
          <p:cNvSpPr>
            <a:spLocks noGrp="1"/>
          </p:cNvSpPr>
          <p:nvPr>
            <p:ph type="sldNum" sz="quarter" idx="12"/>
          </p:nvPr>
        </p:nvSpPr>
        <p:spPr/>
        <p:txBody>
          <a:bodyPr/>
          <a:lstStyle/>
          <a:p>
            <a:fld id="{2E51A151-84BD-4E71-B744-C440629F458B}" type="slidenum">
              <a:rPr lang="en-US" smtClean="0">
                <a:solidFill>
                  <a:schemeClr val="tx2">
                    <a:lumMod val="75000"/>
                  </a:schemeClr>
                </a:solidFill>
              </a:rPr>
              <a:pPr/>
              <a:t>11</a:t>
            </a:fld>
            <a:endParaRPr lang="en-US" dirty="0">
              <a:solidFill>
                <a:schemeClr val="tx2">
                  <a:lumMod val="75000"/>
                </a:schemeClr>
              </a:solidFill>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32656"/>
            <a:ext cx="3170956" cy="914400"/>
          </a:xfrm>
          <a:prstGeom prst="rect">
            <a:avLst/>
          </a:prstGeom>
        </p:spPr>
      </p:pic>
      <p:pic>
        <p:nvPicPr>
          <p:cNvPr id="8"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5" name="TextBox 4"/>
          <p:cNvSpPr txBox="1"/>
          <p:nvPr/>
        </p:nvSpPr>
        <p:spPr>
          <a:xfrm>
            <a:off x="3917404" y="497468"/>
            <a:ext cx="4610472" cy="584775"/>
          </a:xfrm>
          <a:prstGeom prst="rect">
            <a:avLst/>
          </a:prstGeom>
          <a:noFill/>
        </p:spPr>
        <p:txBody>
          <a:bodyPr wrap="square" rtlCol="0">
            <a:spAutoFit/>
          </a:bodyPr>
          <a:lstStyle/>
          <a:p>
            <a:pPr algn="r"/>
            <a:r>
              <a:rPr lang="ar-KW" sz="3200" b="1" dirty="0" smtClean="0">
                <a:solidFill>
                  <a:schemeClr val="tx2">
                    <a:lumMod val="75000"/>
                  </a:schemeClr>
                </a:solidFill>
              </a:rPr>
              <a:t>تابع إجراءات تقديم الشكوى :</a:t>
            </a:r>
            <a:endParaRPr lang="ar-KW" sz="3200" b="1" dirty="0">
              <a:solidFill>
                <a:schemeClr val="tx2">
                  <a:lumMod val="75000"/>
                </a:schemeClr>
              </a:solidFill>
            </a:endParaRPr>
          </a:p>
        </p:txBody>
      </p:sp>
      <p:cxnSp>
        <p:nvCxnSpPr>
          <p:cNvPr id="10" name="Straight Connector 9"/>
          <p:cNvCxnSpPr/>
          <p:nvPr/>
        </p:nvCxnSpPr>
        <p:spPr>
          <a:xfrm>
            <a:off x="3635896" y="1196752"/>
            <a:ext cx="4824536"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73673138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63888" y="692696"/>
            <a:ext cx="5167476" cy="706090"/>
          </a:xfrm>
        </p:spPr>
        <p:txBody>
          <a:bodyPr>
            <a:normAutofit/>
          </a:bodyPr>
          <a:lstStyle/>
          <a:p>
            <a:pPr algn="r" rtl="1"/>
            <a:r>
              <a:rPr lang="en-US" sz="3200" b="1" dirty="0" smtClean="0">
                <a:solidFill>
                  <a:schemeClr val="tx2">
                    <a:lumMod val="75000"/>
                  </a:schemeClr>
                </a:solidFill>
              </a:rPr>
              <a:t> </a:t>
            </a:r>
            <a:endParaRPr lang="en-US" dirty="0">
              <a:solidFill>
                <a:schemeClr val="tx2">
                  <a:lumMod val="75000"/>
                </a:schemeClr>
              </a:solidFill>
            </a:endParaRPr>
          </a:p>
        </p:txBody>
      </p:sp>
      <p:sp>
        <p:nvSpPr>
          <p:cNvPr id="3" name="Content Placeholder 2"/>
          <p:cNvSpPr>
            <a:spLocks noGrp="1"/>
          </p:cNvSpPr>
          <p:nvPr>
            <p:ph idx="1"/>
          </p:nvPr>
        </p:nvSpPr>
        <p:spPr>
          <a:xfrm>
            <a:off x="395536" y="1556792"/>
            <a:ext cx="8424936" cy="4569371"/>
          </a:xfrm>
        </p:spPr>
        <p:txBody>
          <a:bodyPr>
            <a:normAutofit fontScale="92500" lnSpcReduction="10000"/>
          </a:bodyPr>
          <a:lstStyle/>
          <a:p>
            <a:pPr marL="0" lvl="0" indent="0" algn="just" rtl="1" fontAlgn="base">
              <a:spcBef>
                <a:spcPct val="0"/>
              </a:spcBef>
              <a:spcAft>
                <a:spcPts val="600"/>
              </a:spcAft>
              <a:buNone/>
            </a:pPr>
            <a:r>
              <a:rPr lang="ar-KW" sz="2800" b="1" dirty="0" smtClean="0">
                <a:solidFill>
                  <a:schemeClr val="tx2">
                    <a:lumMod val="75000"/>
                  </a:schemeClr>
                </a:solidFill>
                <a:cs typeface="Simplified Arabic"/>
              </a:rPr>
              <a:t>تتخذ </a:t>
            </a:r>
            <a:r>
              <a:rPr lang="ar-KW" sz="2800" b="1" dirty="0">
                <a:solidFill>
                  <a:schemeClr val="tx2">
                    <a:lumMod val="75000"/>
                  </a:schemeClr>
                </a:solidFill>
                <a:cs typeface="Simplified Arabic"/>
              </a:rPr>
              <a:t>اللجنة بعد </a:t>
            </a:r>
            <a:r>
              <a:rPr lang="ar-KW" sz="2800" b="1" dirty="0" smtClean="0">
                <a:solidFill>
                  <a:schemeClr val="tx2">
                    <a:lumMod val="75000"/>
                  </a:schemeClr>
                </a:solidFill>
                <a:cs typeface="Simplified Arabic"/>
              </a:rPr>
              <a:t>إجراء التحقيق اللازم مع أطراف الشكوى واستيفاء </a:t>
            </a:r>
            <a:r>
              <a:rPr lang="ar-KW" sz="2800" b="1" dirty="0">
                <a:solidFill>
                  <a:schemeClr val="tx2">
                    <a:lumMod val="75000"/>
                  </a:schemeClr>
                </a:solidFill>
                <a:cs typeface="Simplified Arabic"/>
              </a:rPr>
              <a:t>جميع البيانات والمستندات اللازمة </a:t>
            </a:r>
            <a:r>
              <a:rPr lang="ar-KW" sz="2800" b="1" dirty="0" smtClean="0">
                <a:solidFill>
                  <a:schemeClr val="tx2">
                    <a:lumMod val="75000"/>
                  </a:schemeClr>
                </a:solidFill>
                <a:cs typeface="Simplified Arabic"/>
              </a:rPr>
              <a:t>القرارات التالية :</a:t>
            </a:r>
          </a:p>
          <a:p>
            <a:pPr lvl="0" algn="just" rtl="1" fontAlgn="base">
              <a:spcBef>
                <a:spcPct val="0"/>
              </a:spcBef>
              <a:spcAft>
                <a:spcPts val="600"/>
              </a:spcAft>
            </a:pPr>
            <a:r>
              <a:rPr lang="ar-KW" sz="2800" b="1" dirty="0" smtClean="0">
                <a:solidFill>
                  <a:schemeClr val="tx2">
                    <a:lumMod val="75000"/>
                  </a:schemeClr>
                </a:solidFill>
                <a:cs typeface="Simplified Arabic"/>
              </a:rPr>
              <a:t>حفظ الشكوى في حال لم يتبين للجنة ثبوت مخالفة المشكو بحقه لأحكام القانون رقم 7 لسنة 2010 بشأن إنشاء هيئة أسواق المال ولائحته التنفيذية وكافة القرارات والتعليمات الصادره من الهيئة.</a:t>
            </a:r>
          </a:p>
          <a:p>
            <a:pPr lvl="0" algn="just" rtl="1" fontAlgn="base">
              <a:spcBef>
                <a:spcPct val="0"/>
              </a:spcBef>
              <a:spcAft>
                <a:spcPts val="600"/>
              </a:spcAft>
            </a:pPr>
            <a:r>
              <a:rPr lang="ar-KW" sz="2800" b="1" dirty="0" smtClean="0">
                <a:solidFill>
                  <a:schemeClr val="tx2">
                    <a:lumMod val="75000"/>
                  </a:schemeClr>
                </a:solidFill>
                <a:cs typeface="Simplified Arabic"/>
              </a:rPr>
              <a:t>التوصية </a:t>
            </a:r>
            <a:r>
              <a:rPr lang="ar-KW" sz="2800" b="1" dirty="0">
                <a:solidFill>
                  <a:schemeClr val="tx2">
                    <a:lumMod val="75000"/>
                  </a:schemeClr>
                </a:solidFill>
                <a:cs typeface="Simplified Arabic"/>
              </a:rPr>
              <a:t>باحالة المشكو فى حقه </a:t>
            </a:r>
            <a:r>
              <a:rPr lang="ar-KW" sz="2800" b="1" dirty="0" smtClean="0">
                <a:solidFill>
                  <a:schemeClr val="tx2">
                    <a:lumMod val="75000"/>
                  </a:schemeClr>
                </a:solidFill>
                <a:cs typeface="Simplified Arabic"/>
              </a:rPr>
              <a:t>إلى </a:t>
            </a:r>
            <a:r>
              <a:rPr lang="ar-KW" sz="2800" b="1" dirty="0">
                <a:solidFill>
                  <a:schemeClr val="tx2">
                    <a:lumMod val="75000"/>
                  </a:schemeClr>
                </a:solidFill>
                <a:cs typeface="Simplified Arabic"/>
              </a:rPr>
              <a:t>المجلس </a:t>
            </a:r>
            <a:r>
              <a:rPr lang="ar-KW" sz="2800" b="1" dirty="0" smtClean="0">
                <a:solidFill>
                  <a:schemeClr val="tx2">
                    <a:lumMod val="75000"/>
                  </a:schemeClr>
                </a:solidFill>
                <a:cs typeface="Simplified Arabic"/>
              </a:rPr>
              <a:t>التأديبى</a:t>
            </a:r>
            <a:r>
              <a:rPr lang="ar-KW" sz="2800" b="1" dirty="0">
                <a:solidFill>
                  <a:schemeClr val="tx2">
                    <a:lumMod val="75000"/>
                  </a:schemeClr>
                </a:solidFill>
                <a:cs typeface="Simplified Arabic"/>
              </a:rPr>
              <a:t> في حال </a:t>
            </a:r>
            <a:r>
              <a:rPr lang="ar-KW" sz="2800" b="1" dirty="0" smtClean="0">
                <a:solidFill>
                  <a:schemeClr val="tx2">
                    <a:lumMod val="75000"/>
                  </a:schemeClr>
                </a:solidFill>
                <a:cs typeface="Simplified Arabic"/>
              </a:rPr>
              <a:t>تبين </a:t>
            </a:r>
            <a:r>
              <a:rPr lang="ar-KW" sz="2800" b="1" dirty="0">
                <a:solidFill>
                  <a:schemeClr val="tx2">
                    <a:lumMod val="75000"/>
                  </a:schemeClr>
                </a:solidFill>
                <a:cs typeface="Simplified Arabic"/>
              </a:rPr>
              <a:t>للجنة ثبوت مخالفة المشكو بحقه لأحكام القانون رقم 7 لسنة 2010 بشأن إنشاء هيئة أسواق المال ولائحته التنفيذية وكافة القرارات والتعليمات الصادره من الهيئة</a:t>
            </a:r>
            <a:r>
              <a:rPr lang="ar-KW" sz="2800" b="1" dirty="0" smtClean="0">
                <a:solidFill>
                  <a:schemeClr val="tx2">
                    <a:lumMod val="75000"/>
                  </a:schemeClr>
                </a:solidFill>
                <a:cs typeface="Simplified Arabic"/>
              </a:rPr>
              <a:t>. </a:t>
            </a:r>
          </a:p>
          <a:p>
            <a:pPr lvl="0" algn="just" rtl="1" fontAlgn="base">
              <a:spcBef>
                <a:spcPct val="0"/>
              </a:spcBef>
              <a:spcAft>
                <a:spcPts val="600"/>
              </a:spcAft>
            </a:pPr>
            <a:r>
              <a:rPr lang="ar-KW" sz="2800" b="1" dirty="0" smtClean="0">
                <a:solidFill>
                  <a:schemeClr val="tx2">
                    <a:lumMod val="75000"/>
                  </a:schemeClr>
                </a:solidFill>
                <a:cs typeface="Simplified Arabic"/>
              </a:rPr>
              <a:t>التوصية بإحالة المشكو في حقه إلى النيابة العامة في </a:t>
            </a:r>
            <a:r>
              <a:rPr lang="ar-KW" sz="2800" b="1" dirty="0">
                <a:solidFill>
                  <a:schemeClr val="tx2">
                    <a:lumMod val="75000"/>
                  </a:schemeClr>
                </a:solidFill>
                <a:cs typeface="Simplified Arabic"/>
              </a:rPr>
              <a:t>حال تبين للجنة </a:t>
            </a:r>
            <a:r>
              <a:rPr lang="ar-KW" sz="2800" b="1" dirty="0" smtClean="0">
                <a:solidFill>
                  <a:schemeClr val="tx2">
                    <a:lumMod val="75000"/>
                  </a:schemeClr>
                </a:solidFill>
                <a:cs typeface="Simplified Arabic"/>
              </a:rPr>
              <a:t>أن الشكوى تشكل شبهة جريمة جنائية. </a:t>
            </a:r>
            <a:endParaRPr lang="ar-KW" sz="2800" b="1" dirty="0">
              <a:solidFill>
                <a:schemeClr val="tx2">
                  <a:lumMod val="75000"/>
                </a:schemeClr>
              </a:solidFill>
              <a:cs typeface="Simplified Arabic"/>
            </a:endParaRPr>
          </a:p>
          <a:p>
            <a:pPr marL="0" lvl="0" indent="0" algn="just" rtl="1" fontAlgn="base">
              <a:spcBef>
                <a:spcPct val="0"/>
              </a:spcBef>
              <a:spcAft>
                <a:spcPts val="600"/>
              </a:spcAft>
              <a:buNone/>
            </a:pPr>
            <a:endParaRPr lang="ar-KW" sz="2800" b="1" dirty="0" smtClean="0">
              <a:solidFill>
                <a:schemeClr val="tx2">
                  <a:lumMod val="75000"/>
                </a:schemeClr>
              </a:solidFill>
              <a:latin typeface="Calibri" pitchFamily="34" charset="0"/>
            </a:endParaRPr>
          </a:p>
          <a:p>
            <a:pPr lvl="0" algn="just" rtl="1" fontAlgn="base">
              <a:spcBef>
                <a:spcPct val="0"/>
              </a:spcBef>
              <a:spcAft>
                <a:spcPts val="600"/>
              </a:spcAft>
            </a:pPr>
            <a:endParaRPr lang="ar-KW" sz="2800" b="1" dirty="0">
              <a:solidFill>
                <a:schemeClr val="tx2">
                  <a:lumMod val="75000"/>
                </a:schemeClr>
              </a:solidFill>
              <a:latin typeface="Calibri" pitchFamily="34" charset="0"/>
            </a:endParaRPr>
          </a:p>
          <a:p>
            <a:pPr lvl="0" algn="just" rtl="1" fontAlgn="base">
              <a:spcBef>
                <a:spcPct val="0"/>
              </a:spcBef>
              <a:spcAft>
                <a:spcPts val="600"/>
              </a:spcAft>
            </a:pPr>
            <a:endParaRPr lang="ar-KW" sz="2800" b="1" dirty="0" smtClean="0">
              <a:solidFill>
                <a:schemeClr val="tx2">
                  <a:lumMod val="75000"/>
                </a:schemeClr>
              </a:solidFill>
              <a:latin typeface="Calibri" pitchFamily="34" charset="0"/>
            </a:endParaRPr>
          </a:p>
          <a:p>
            <a:pPr marL="0" lvl="0" indent="0" algn="just" rtl="1" fontAlgn="base">
              <a:spcBef>
                <a:spcPct val="0"/>
              </a:spcBef>
              <a:spcAft>
                <a:spcPts val="600"/>
              </a:spcAft>
              <a:buNone/>
            </a:pPr>
            <a:endParaRPr lang="ar-KW" sz="2800" b="1" dirty="0">
              <a:solidFill>
                <a:schemeClr val="tx2">
                  <a:lumMod val="75000"/>
                </a:schemeClr>
              </a:solidFill>
              <a:latin typeface="Calibri" pitchFamily="34" charset="0"/>
            </a:endParaRPr>
          </a:p>
        </p:txBody>
      </p:sp>
      <p:sp>
        <p:nvSpPr>
          <p:cNvPr id="4" name="Slide Number Placeholder 3"/>
          <p:cNvSpPr>
            <a:spLocks noGrp="1"/>
          </p:cNvSpPr>
          <p:nvPr>
            <p:ph type="sldNum" sz="quarter" idx="12"/>
          </p:nvPr>
        </p:nvSpPr>
        <p:spPr/>
        <p:txBody>
          <a:bodyPr/>
          <a:lstStyle/>
          <a:p>
            <a:fld id="{2E51A151-84BD-4E71-B744-C440629F458B}" type="slidenum">
              <a:rPr lang="en-US" smtClean="0">
                <a:solidFill>
                  <a:schemeClr val="tx2">
                    <a:lumMod val="75000"/>
                  </a:schemeClr>
                </a:solidFill>
              </a:rPr>
              <a:pPr/>
              <a:t>12</a:t>
            </a:fld>
            <a:endParaRPr lang="en-US" dirty="0">
              <a:solidFill>
                <a:schemeClr val="tx2">
                  <a:lumMod val="75000"/>
                </a:schemeClr>
              </a:solidFill>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32656"/>
            <a:ext cx="3170956" cy="914400"/>
          </a:xfrm>
          <a:prstGeom prst="rect">
            <a:avLst/>
          </a:prstGeom>
        </p:spPr>
      </p:pic>
      <p:pic>
        <p:nvPicPr>
          <p:cNvPr id="8"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5" name="TextBox 4"/>
          <p:cNvSpPr txBox="1"/>
          <p:nvPr/>
        </p:nvSpPr>
        <p:spPr>
          <a:xfrm>
            <a:off x="3917404" y="497468"/>
            <a:ext cx="4610472" cy="523220"/>
          </a:xfrm>
          <a:prstGeom prst="rect">
            <a:avLst/>
          </a:prstGeom>
          <a:noFill/>
        </p:spPr>
        <p:txBody>
          <a:bodyPr wrap="square" rtlCol="0">
            <a:spAutoFit/>
          </a:bodyPr>
          <a:lstStyle/>
          <a:p>
            <a:pPr algn="r"/>
            <a:r>
              <a:rPr lang="ar-KW" sz="2800" b="1" dirty="0" smtClean="0">
                <a:solidFill>
                  <a:schemeClr val="tx2">
                    <a:lumMod val="75000"/>
                  </a:schemeClr>
                </a:solidFill>
              </a:rPr>
              <a:t>نطاق سلطة اللجنة بالشكاوى : </a:t>
            </a:r>
            <a:endParaRPr lang="ar-KW" sz="2800" b="1" dirty="0">
              <a:solidFill>
                <a:schemeClr val="tx2">
                  <a:lumMod val="75000"/>
                </a:schemeClr>
              </a:solidFill>
            </a:endParaRPr>
          </a:p>
        </p:txBody>
      </p:sp>
      <p:cxnSp>
        <p:nvCxnSpPr>
          <p:cNvPr id="10" name="Straight Connector 9"/>
          <p:cNvCxnSpPr/>
          <p:nvPr/>
        </p:nvCxnSpPr>
        <p:spPr>
          <a:xfrm>
            <a:off x="3635896" y="1196752"/>
            <a:ext cx="4824536"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3880266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63888" y="692696"/>
            <a:ext cx="5167476" cy="706090"/>
          </a:xfrm>
        </p:spPr>
        <p:txBody>
          <a:bodyPr>
            <a:normAutofit/>
          </a:bodyPr>
          <a:lstStyle/>
          <a:p>
            <a:pPr algn="r" rtl="1"/>
            <a:r>
              <a:rPr lang="en-US" sz="3200" b="1" dirty="0" smtClean="0">
                <a:solidFill>
                  <a:schemeClr val="tx2">
                    <a:lumMod val="75000"/>
                  </a:schemeClr>
                </a:solidFill>
              </a:rPr>
              <a:t> </a:t>
            </a:r>
            <a:endParaRPr lang="en-US" dirty="0">
              <a:solidFill>
                <a:schemeClr val="tx2">
                  <a:lumMod val="75000"/>
                </a:schemeClr>
              </a:solidFill>
            </a:endParaRPr>
          </a:p>
        </p:txBody>
      </p:sp>
      <p:sp>
        <p:nvSpPr>
          <p:cNvPr id="3" name="Content Placeholder 2"/>
          <p:cNvSpPr>
            <a:spLocks noGrp="1"/>
          </p:cNvSpPr>
          <p:nvPr>
            <p:ph idx="1"/>
          </p:nvPr>
        </p:nvSpPr>
        <p:spPr>
          <a:xfrm>
            <a:off x="395536" y="1556792"/>
            <a:ext cx="8424936" cy="4569371"/>
          </a:xfrm>
        </p:spPr>
        <p:txBody>
          <a:bodyPr>
            <a:normAutofit/>
          </a:bodyPr>
          <a:lstStyle/>
          <a:p>
            <a:pPr marL="0" indent="0" algn="just" rtl="1">
              <a:spcAft>
                <a:spcPts val="0"/>
              </a:spcAft>
              <a:buNone/>
            </a:pPr>
            <a:endParaRPr lang="en-US" sz="3600" b="1" u="sng" dirty="0" smtClean="0">
              <a:solidFill>
                <a:schemeClr val="tx2">
                  <a:lumMod val="75000"/>
                </a:schemeClr>
              </a:solidFill>
              <a:latin typeface="Simplified Arabic" pitchFamily="18" charset="-78"/>
              <a:cs typeface="Simplified Arabic" pitchFamily="18" charset="-78"/>
            </a:endParaRPr>
          </a:p>
          <a:p>
            <a:pPr marL="0" lvl="0" indent="0" algn="just" rtl="1" fontAlgn="base">
              <a:spcBef>
                <a:spcPct val="0"/>
              </a:spcBef>
              <a:spcAft>
                <a:spcPts val="600"/>
              </a:spcAft>
              <a:buNone/>
            </a:pPr>
            <a:endParaRPr lang="ar-KW" sz="2800" b="1" dirty="0" smtClean="0">
              <a:solidFill>
                <a:schemeClr val="tx2">
                  <a:lumMod val="75000"/>
                </a:schemeClr>
              </a:solidFill>
              <a:latin typeface="Calibri" pitchFamily="34" charset="0"/>
            </a:endParaRPr>
          </a:p>
          <a:p>
            <a:pPr marL="0" lvl="0" indent="0" algn="ctr" rtl="1" fontAlgn="base">
              <a:spcBef>
                <a:spcPct val="0"/>
              </a:spcBef>
              <a:spcAft>
                <a:spcPts val="600"/>
              </a:spcAft>
              <a:buNone/>
            </a:pPr>
            <a:r>
              <a:rPr lang="ar-KW" sz="7200" b="1" dirty="0" smtClean="0">
                <a:solidFill>
                  <a:schemeClr val="tx2">
                    <a:lumMod val="75000"/>
                  </a:schemeClr>
                </a:solidFill>
                <a:latin typeface="Calibri" pitchFamily="34" charset="0"/>
              </a:rPr>
              <a:t>التظلمات</a:t>
            </a:r>
            <a:endParaRPr lang="ar-KW" sz="7200" b="1" dirty="0">
              <a:solidFill>
                <a:schemeClr val="tx2">
                  <a:lumMod val="75000"/>
                </a:schemeClr>
              </a:solidFill>
              <a:latin typeface="Calibri" pitchFamily="34" charset="0"/>
            </a:endParaRPr>
          </a:p>
          <a:p>
            <a:pPr marL="0" lvl="0" indent="0" algn="ctr" rtl="1" fontAlgn="base">
              <a:spcBef>
                <a:spcPct val="0"/>
              </a:spcBef>
              <a:spcAft>
                <a:spcPts val="600"/>
              </a:spcAft>
              <a:buNone/>
            </a:pPr>
            <a:r>
              <a:rPr lang="ar-KW" sz="4800" b="1" dirty="0">
                <a:solidFill>
                  <a:schemeClr val="tx2">
                    <a:lumMod val="75000"/>
                  </a:schemeClr>
                </a:solidFill>
              </a:rPr>
              <a:t> </a:t>
            </a:r>
            <a:r>
              <a:rPr lang="ar-KW" sz="4800" b="1" dirty="0" smtClean="0">
                <a:solidFill>
                  <a:schemeClr val="tx2">
                    <a:lumMod val="75000"/>
                  </a:schemeClr>
                </a:solidFill>
              </a:rPr>
              <a:t>تعريف </a:t>
            </a:r>
            <a:r>
              <a:rPr lang="ar-KW" sz="4800" b="1" dirty="0">
                <a:solidFill>
                  <a:schemeClr val="tx2">
                    <a:lumMod val="75000"/>
                  </a:schemeClr>
                </a:solidFill>
              </a:rPr>
              <a:t>- </a:t>
            </a:r>
            <a:r>
              <a:rPr lang="ar-KW" sz="4800" b="1" dirty="0" smtClean="0">
                <a:solidFill>
                  <a:schemeClr val="tx2">
                    <a:lumMod val="75000"/>
                  </a:schemeClr>
                </a:solidFill>
              </a:rPr>
              <a:t>إجراءات </a:t>
            </a:r>
            <a:r>
              <a:rPr lang="ar-KW" sz="4800" b="1" dirty="0">
                <a:solidFill>
                  <a:schemeClr val="tx2">
                    <a:lumMod val="75000"/>
                  </a:schemeClr>
                </a:solidFill>
              </a:rPr>
              <a:t>- نطاق السلطة </a:t>
            </a:r>
            <a:endParaRPr lang="ar-KW" sz="4800" b="1" dirty="0">
              <a:solidFill>
                <a:schemeClr val="tx2">
                  <a:lumMod val="75000"/>
                </a:schemeClr>
              </a:solidFill>
              <a:latin typeface="Calibri" pitchFamily="34" charset="0"/>
            </a:endParaRPr>
          </a:p>
          <a:p>
            <a:pPr lvl="0" algn="just" rtl="1" fontAlgn="base">
              <a:spcBef>
                <a:spcPct val="0"/>
              </a:spcBef>
              <a:spcAft>
                <a:spcPts val="600"/>
              </a:spcAft>
            </a:pPr>
            <a:endParaRPr lang="ar-KW" sz="2800" b="1" dirty="0" smtClean="0">
              <a:solidFill>
                <a:schemeClr val="tx2">
                  <a:lumMod val="75000"/>
                </a:schemeClr>
              </a:solidFill>
              <a:latin typeface="Calibri" pitchFamily="34" charset="0"/>
            </a:endParaRPr>
          </a:p>
          <a:p>
            <a:pPr marL="0" lvl="0" indent="0" algn="just" rtl="1" fontAlgn="base">
              <a:spcBef>
                <a:spcPct val="0"/>
              </a:spcBef>
              <a:spcAft>
                <a:spcPts val="600"/>
              </a:spcAft>
              <a:buNone/>
            </a:pPr>
            <a:endParaRPr lang="ar-KW" sz="2800" b="1" dirty="0">
              <a:solidFill>
                <a:schemeClr val="tx2">
                  <a:lumMod val="75000"/>
                </a:schemeClr>
              </a:solidFill>
              <a:latin typeface="Calibri" pitchFamily="34" charset="0"/>
            </a:endParaRPr>
          </a:p>
        </p:txBody>
      </p:sp>
      <p:sp>
        <p:nvSpPr>
          <p:cNvPr id="4" name="Slide Number Placeholder 3"/>
          <p:cNvSpPr>
            <a:spLocks noGrp="1"/>
          </p:cNvSpPr>
          <p:nvPr>
            <p:ph type="sldNum" sz="quarter" idx="12"/>
          </p:nvPr>
        </p:nvSpPr>
        <p:spPr/>
        <p:txBody>
          <a:bodyPr/>
          <a:lstStyle/>
          <a:p>
            <a:fld id="{2E51A151-84BD-4E71-B744-C440629F458B}" type="slidenum">
              <a:rPr lang="en-US" smtClean="0">
                <a:solidFill>
                  <a:schemeClr val="tx2">
                    <a:lumMod val="75000"/>
                  </a:schemeClr>
                </a:solidFill>
              </a:rPr>
              <a:pPr/>
              <a:t>13</a:t>
            </a:fld>
            <a:endParaRPr lang="en-US" dirty="0">
              <a:solidFill>
                <a:schemeClr val="tx2">
                  <a:lumMod val="75000"/>
                </a:schemeClr>
              </a:solidFill>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32656"/>
            <a:ext cx="3170956" cy="914400"/>
          </a:xfrm>
          <a:prstGeom prst="rect">
            <a:avLst/>
          </a:prstGeom>
        </p:spPr>
      </p:pic>
      <p:pic>
        <p:nvPicPr>
          <p:cNvPr id="8"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5" name="TextBox 4"/>
          <p:cNvSpPr txBox="1"/>
          <p:nvPr/>
        </p:nvSpPr>
        <p:spPr>
          <a:xfrm>
            <a:off x="3917404" y="497468"/>
            <a:ext cx="4610472" cy="492443"/>
          </a:xfrm>
          <a:prstGeom prst="rect">
            <a:avLst/>
          </a:prstGeom>
          <a:noFill/>
        </p:spPr>
        <p:txBody>
          <a:bodyPr wrap="square" rtlCol="0">
            <a:spAutoFit/>
          </a:bodyPr>
          <a:lstStyle/>
          <a:p>
            <a:pPr algn="r"/>
            <a:r>
              <a:rPr lang="ar-KW" sz="2600" b="1" dirty="0" smtClean="0">
                <a:solidFill>
                  <a:schemeClr val="tx2">
                    <a:lumMod val="75000"/>
                  </a:schemeClr>
                </a:solidFill>
              </a:rPr>
              <a:t>لجنة الشكاوى والتظلمات : </a:t>
            </a:r>
            <a:endParaRPr lang="ar-KW" sz="2600" b="1" dirty="0">
              <a:solidFill>
                <a:schemeClr val="tx2">
                  <a:lumMod val="75000"/>
                </a:schemeClr>
              </a:solidFill>
            </a:endParaRPr>
          </a:p>
        </p:txBody>
      </p:sp>
      <p:cxnSp>
        <p:nvCxnSpPr>
          <p:cNvPr id="10" name="Straight Connector 9"/>
          <p:cNvCxnSpPr/>
          <p:nvPr/>
        </p:nvCxnSpPr>
        <p:spPr>
          <a:xfrm>
            <a:off x="3635896" y="1196752"/>
            <a:ext cx="4824536"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37083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63888" y="692696"/>
            <a:ext cx="5167476" cy="706090"/>
          </a:xfrm>
        </p:spPr>
        <p:txBody>
          <a:bodyPr>
            <a:normAutofit/>
          </a:bodyPr>
          <a:lstStyle/>
          <a:p>
            <a:pPr algn="r" rtl="1"/>
            <a:r>
              <a:rPr lang="en-US" sz="3200" b="1" dirty="0" smtClean="0">
                <a:solidFill>
                  <a:schemeClr val="tx2">
                    <a:lumMod val="75000"/>
                  </a:schemeClr>
                </a:solidFill>
              </a:rPr>
              <a:t> </a:t>
            </a:r>
            <a:endParaRPr lang="en-US" dirty="0">
              <a:solidFill>
                <a:schemeClr val="tx2">
                  <a:lumMod val="75000"/>
                </a:schemeClr>
              </a:solidFill>
            </a:endParaRPr>
          </a:p>
        </p:txBody>
      </p:sp>
      <p:sp>
        <p:nvSpPr>
          <p:cNvPr id="3" name="Content Placeholder 2"/>
          <p:cNvSpPr>
            <a:spLocks noGrp="1"/>
          </p:cNvSpPr>
          <p:nvPr>
            <p:ph idx="1"/>
          </p:nvPr>
        </p:nvSpPr>
        <p:spPr>
          <a:xfrm>
            <a:off x="395536" y="1556792"/>
            <a:ext cx="8424936" cy="4569371"/>
          </a:xfrm>
        </p:spPr>
        <p:txBody>
          <a:bodyPr>
            <a:normAutofit/>
          </a:bodyPr>
          <a:lstStyle/>
          <a:p>
            <a:pPr marL="0" lvl="0" indent="0" algn="just" rtl="1" fontAlgn="base">
              <a:spcBef>
                <a:spcPct val="0"/>
              </a:spcBef>
              <a:spcAft>
                <a:spcPts val="600"/>
              </a:spcAft>
              <a:buNone/>
            </a:pPr>
            <a:r>
              <a:rPr lang="ar-KW" sz="4000" b="1" u="sng" dirty="0" smtClean="0">
                <a:solidFill>
                  <a:schemeClr val="tx2">
                    <a:lumMod val="75000"/>
                  </a:schemeClr>
                </a:solidFill>
                <a:latin typeface="Calibri" pitchFamily="34" charset="0"/>
              </a:rPr>
              <a:t>التعريف</a:t>
            </a:r>
            <a:r>
              <a:rPr lang="ar-KW" sz="4000" b="1" dirty="0" smtClean="0">
                <a:solidFill>
                  <a:schemeClr val="tx2">
                    <a:lumMod val="75000"/>
                  </a:schemeClr>
                </a:solidFill>
                <a:latin typeface="Calibri" pitchFamily="34" charset="0"/>
              </a:rPr>
              <a:t> : </a:t>
            </a:r>
          </a:p>
          <a:p>
            <a:pPr marL="0" indent="0" algn="just" rtl="1" fontAlgn="base">
              <a:spcBef>
                <a:spcPct val="0"/>
              </a:spcBef>
              <a:spcAft>
                <a:spcPts val="600"/>
              </a:spcAft>
              <a:buNone/>
            </a:pPr>
            <a:endParaRPr lang="ar-KW" sz="3600" b="1" dirty="0" smtClean="0">
              <a:solidFill>
                <a:schemeClr val="tx2">
                  <a:lumMod val="75000"/>
                </a:schemeClr>
              </a:solidFill>
              <a:latin typeface="Calibri" pitchFamily="34" charset="0"/>
            </a:endParaRPr>
          </a:p>
          <a:p>
            <a:pPr algn="just" rtl="1" fontAlgn="base">
              <a:spcBef>
                <a:spcPct val="0"/>
              </a:spcBef>
              <a:spcAft>
                <a:spcPts val="600"/>
              </a:spcAft>
            </a:pPr>
            <a:r>
              <a:rPr lang="ar-KW" sz="2600" b="1" dirty="0" smtClean="0">
                <a:solidFill>
                  <a:schemeClr val="tx2">
                    <a:lumMod val="75000"/>
                  </a:schemeClr>
                </a:solidFill>
                <a:latin typeface="Calibri" pitchFamily="34" charset="0"/>
              </a:rPr>
              <a:t>التظلم من </a:t>
            </a:r>
            <a:r>
              <a:rPr lang="ar-KW" sz="2600" b="1" dirty="0">
                <a:solidFill>
                  <a:schemeClr val="tx2">
                    <a:lumMod val="75000"/>
                  </a:schemeClr>
                </a:solidFill>
                <a:latin typeface="Calibri" pitchFamily="34" charset="0"/>
              </a:rPr>
              <a:t>القرارات الصادرة من هيئة أسواق المال طبقاً لأحكام </a:t>
            </a:r>
            <a:r>
              <a:rPr lang="ar-KW" sz="2600" b="1" dirty="0" smtClean="0">
                <a:solidFill>
                  <a:schemeClr val="tx2">
                    <a:lumMod val="75000"/>
                  </a:schemeClr>
                </a:solidFill>
                <a:latin typeface="Calibri" pitchFamily="34" charset="0"/>
              </a:rPr>
              <a:t>القانون رقم 7 لسنة 2010 بشأن إنشاء هيئة أسواق المال واللائحة التنفيذية وكافة القرارات والتعليمات الصادرة من الهيئة.</a:t>
            </a:r>
          </a:p>
          <a:p>
            <a:pPr marL="0" lvl="0" indent="0" algn="just" rtl="1" fontAlgn="base">
              <a:spcBef>
                <a:spcPct val="0"/>
              </a:spcBef>
              <a:spcAft>
                <a:spcPts val="600"/>
              </a:spcAft>
              <a:buNone/>
            </a:pPr>
            <a:endParaRPr lang="ar-KW" sz="2800" b="1" dirty="0">
              <a:solidFill>
                <a:schemeClr val="tx2">
                  <a:lumMod val="75000"/>
                </a:schemeClr>
              </a:solidFill>
              <a:latin typeface="Calibri" pitchFamily="34" charset="0"/>
            </a:endParaRPr>
          </a:p>
        </p:txBody>
      </p:sp>
      <p:sp>
        <p:nvSpPr>
          <p:cNvPr id="4" name="Slide Number Placeholder 3"/>
          <p:cNvSpPr>
            <a:spLocks noGrp="1"/>
          </p:cNvSpPr>
          <p:nvPr>
            <p:ph type="sldNum" sz="quarter" idx="12"/>
          </p:nvPr>
        </p:nvSpPr>
        <p:spPr/>
        <p:txBody>
          <a:bodyPr/>
          <a:lstStyle/>
          <a:p>
            <a:fld id="{2E51A151-84BD-4E71-B744-C440629F458B}" type="slidenum">
              <a:rPr lang="en-US" smtClean="0">
                <a:solidFill>
                  <a:schemeClr val="tx2">
                    <a:lumMod val="75000"/>
                  </a:schemeClr>
                </a:solidFill>
              </a:rPr>
              <a:pPr/>
              <a:t>14</a:t>
            </a:fld>
            <a:endParaRPr lang="en-US" dirty="0">
              <a:solidFill>
                <a:schemeClr val="tx2">
                  <a:lumMod val="75000"/>
                </a:schemeClr>
              </a:solidFill>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32656"/>
            <a:ext cx="3170956" cy="914400"/>
          </a:xfrm>
          <a:prstGeom prst="rect">
            <a:avLst/>
          </a:prstGeom>
        </p:spPr>
      </p:pic>
      <p:pic>
        <p:nvPicPr>
          <p:cNvPr id="8"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5" name="TextBox 4"/>
          <p:cNvSpPr txBox="1"/>
          <p:nvPr/>
        </p:nvSpPr>
        <p:spPr>
          <a:xfrm>
            <a:off x="3917404" y="497468"/>
            <a:ext cx="4610472" cy="584775"/>
          </a:xfrm>
          <a:prstGeom prst="rect">
            <a:avLst/>
          </a:prstGeom>
          <a:noFill/>
        </p:spPr>
        <p:txBody>
          <a:bodyPr wrap="square" rtlCol="0">
            <a:spAutoFit/>
          </a:bodyPr>
          <a:lstStyle/>
          <a:p>
            <a:pPr algn="r"/>
            <a:r>
              <a:rPr lang="ar-KW" sz="3200" b="1" dirty="0" smtClean="0">
                <a:solidFill>
                  <a:schemeClr val="tx2">
                    <a:lumMod val="75000"/>
                  </a:schemeClr>
                </a:solidFill>
              </a:rPr>
              <a:t>التظلمات :</a:t>
            </a:r>
            <a:r>
              <a:rPr lang="en-US" sz="3200" b="1" dirty="0" smtClean="0">
                <a:solidFill>
                  <a:schemeClr val="tx2">
                    <a:lumMod val="75000"/>
                  </a:schemeClr>
                </a:solidFill>
              </a:rPr>
              <a:t> </a:t>
            </a:r>
            <a:endParaRPr lang="ar-KW" sz="1900" b="1" dirty="0">
              <a:solidFill>
                <a:schemeClr val="tx2">
                  <a:lumMod val="75000"/>
                </a:schemeClr>
              </a:solidFill>
            </a:endParaRPr>
          </a:p>
        </p:txBody>
      </p:sp>
      <p:cxnSp>
        <p:nvCxnSpPr>
          <p:cNvPr id="10" name="Straight Connector 9"/>
          <p:cNvCxnSpPr/>
          <p:nvPr/>
        </p:nvCxnSpPr>
        <p:spPr>
          <a:xfrm>
            <a:off x="3635896" y="1196752"/>
            <a:ext cx="4824536"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23480029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63888" y="692696"/>
            <a:ext cx="5167476" cy="706090"/>
          </a:xfrm>
        </p:spPr>
        <p:txBody>
          <a:bodyPr>
            <a:normAutofit/>
          </a:bodyPr>
          <a:lstStyle/>
          <a:p>
            <a:pPr algn="r" rtl="1"/>
            <a:r>
              <a:rPr lang="en-US" sz="3200" b="1" dirty="0" smtClean="0">
                <a:solidFill>
                  <a:schemeClr val="tx2">
                    <a:lumMod val="75000"/>
                  </a:schemeClr>
                </a:solidFill>
              </a:rPr>
              <a:t> </a:t>
            </a:r>
            <a:endParaRPr lang="en-US" dirty="0">
              <a:solidFill>
                <a:schemeClr val="tx2">
                  <a:lumMod val="75000"/>
                </a:schemeClr>
              </a:solidFill>
            </a:endParaRPr>
          </a:p>
        </p:txBody>
      </p:sp>
      <p:sp>
        <p:nvSpPr>
          <p:cNvPr id="3" name="Content Placeholder 2"/>
          <p:cNvSpPr>
            <a:spLocks noGrp="1"/>
          </p:cNvSpPr>
          <p:nvPr>
            <p:ph idx="1"/>
          </p:nvPr>
        </p:nvSpPr>
        <p:spPr>
          <a:xfrm>
            <a:off x="395536" y="1556792"/>
            <a:ext cx="8424936" cy="4569371"/>
          </a:xfrm>
        </p:spPr>
        <p:txBody>
          <a:bodyPr>
            <a:normAutofit fontScale="92500" lnSpcReduction="20000"/>
          </a:bodyPr>
          <a:lstStyle/>
          <a:p>
            <a:pPr marL="0" lvl="0" indent="0" algn="just" rtl="1" fontAlgn="base">
              <a:spcBef>
                <a:spcPct val="0"/>
              </a:spcBef>
              <a:spcAft>
                <a:spcPts val="600"/>
              </a:spcAft>
              <a:buNone/>
            </a:pPr>
            <a:endParaRPr lang="ar-KW" sz="2800" b="1" dirty="0" smtClean="0">
              <a:solidFill>
                <a:schemeClr val="tx2">
                  <a:lumMod val="75000"/>
                </a:schemeClr>
              </a:solidFill>
              <a:latin typeface="Calibri" pitchFamily="34" charset="0"/>
            </a:endParaRPr>
          </a:p>
          <a:p>
            <a:pPr lvl="0" algn="just" rtl="1" fontAlgn="base">
              <a:spcBef>
                <a:spcPct val="0"/>
              </a:spcBef>
              <a:spcAft>
                <a:spcPts val="600"/>
              </a:spcAft>
            </a:pPr>
            <a:r>
              <a:rPr lang="ar-KW" sz="2800" b="1" dirty="0" smtClean="0">
                <a:solidFill>
                  <a:schemeClr val="tx2">
                    <a:lumMod val="75000"/>
                  </a:schemeClr>
                </a:solidFill>
                <a:latin typeface="Calibri" pitchFamily="34" charset="0"/>
              </a:rPr>
              <a:t>يقدم التظلم الى </a:t>
            </a:r>
            <a:r>
              <a:rPr lang="ar-KW" sz="2800" b="1" dirty="0">
                <a:solidFill>
                  <a:schemeClr val="tx2">
                    <a:lumMod val="75000"/>
                  </a:schemeClr>
                </a:solidFill>
                <a:latin typeface="Calibri" pitchFamily="34" charset="0"/>
              </a:rPr>
              <a:t>أمين سر اللجنة </a:t>
            </a:r>
            <a:r>
              <a:rPr lang="ar-KW" sz="2800" b="1" dirty="0" smtClean="0">
                <a:solidFill>
                  <a:schemeClr val="tx2">
                    <a:lumMod val="75000"/>
                  </a:schemeClr>
                </a:solidFill>
                <a:latin typeface="Calibri" pitchFamily="34" charset="0"/>
              </a:rPr>
              <a:t>ويسجل </a:t>
            </a:r>
            <a:r>
              <a:rPr lang="ar-KW" sz="2800" b="1" dirty="0">
                <a:solidFill>
                  <a:schemeClr val="tx2">
                    <a:lumMod val="75000"/>
                  </a:schemeClr>
                </a:solidFill>
                <a:latin typeface="Calibri" pitchFamily="34" charset="0"/>
              </a:rPr>
              <a:t>في سجل معد يسمى سجل </a:t>
            </a:r>
            <a:r>
              <a:rPr lang="ar-KW" sz="2800" b="1" dirty="0" smtClean="0">
                <a:solidFill>
                  <a:schemeClr val="tx2">
                    <a:lumMod val="75000"/>
                  </a:schemeClr>
                </a:solidFill>
                <a:latin typeface="Calibri" pitchFamily="34" charset="0"/>
              </a:rPr>
              <a:t>التظلمات</a:t>
            </a:r>
            <a:r>
              <a:rPr lang="ar-KW" sz="2800" b="1" dirty="0">
                <a:solidFill>
                  <a:schemeClr val="tx2">
                    <a:lumMod val="75000"/>
                  </a:schemeClr>
                </a:solidFill>
                <a:latin typeface="Calibri" pitchFamily="34" charset="0"/>
              </a:rPr>
              <a:t> </a:t>
            </a:r>
            <a:r>
              <a:rPr lang="ar-KW" sz="2800" b="1" dirty="0" smtClean="0">
                <a:solidFill>
                  <a:schemeClr val="tx2">
                    <a:lumMod val="75000"/>
                  </a:schemeClr>
                </a:solidFill>
                <a:latin typeface="Calibri" pitchFamily="34" charset="0"/>
              </a:rPr>
              <a:t>وتسليم المتظلم </a:t>
            </a:r>
            <a:r>
              <a:rPr lang="ar-KW" sz="2800" b="1" dirty="0">
                <a:solidFill>
                  <a:schemeClr val="tx2">
                    <a:lumMod val="75000"/>
                  </a:schemeClr>
                </a:solidFill>
                <a:latin typeface="Calibri" pitchFamily="34" charset="0"/>
              </a:rPr>
              <a:t>صورة من </a:t>
            </a:r>
            <a:r>
              <a:rPr lang="ar-KW" sz="2800" b="1" dirty="0" smtClean="0">
                <a:solidFill>
                  <a:schemeClr val="tx2">
                    <a:lumMod val="75000"/>
                  </a:schemeClr>
                </a:solidFill>
                <a:latin typeface="Calibri" pitchFamily="34" charset="0"/>
              </a:rPr>
              <a:t>تظلمه مثبتاً عليها رقم القيد وتاريخه.</a:t>
            </a:r>
          </a:p>
          <a:p>
            <a:pPr lvl="0" algn="just" rtl="1" fontAlgn="base">
              <a:spcBef>
                <a:spcPct val="0"/>
              </a:spcBef>
              <a:spcAft>
                <a:spcPts val="600"/>
              </a:spcAft>
            </a:pPr>
            <a:r>
              <a:rPr lang="ar-KW" sz="2800" b="1" dirty="0" smtClean="0">
                <a:solidFill>
                  <a:schemeClr val="tx2">
                    <a:lumMod val="75000"/>
                  </a:schemeClr>
                </a:solidFill>
                <a:latin typeface="Calibri" pitchFamily="34" charset="0"/>
              </a:rPr>
              <a:t>يكون التظلم مكتوب ويشمل على بيانات المتظلم ومهنته وعنوانه شاملاً بيانات الرقم المدني والهاتف والفاكس والبريد الإلكتروني, وتاريخ صدور القرار المتظلم منه وتاريخ إخطار المتظلم أوعلمه به , وموضوع التظلم والأسباب التي بني عليها، وترفق بالتظلم المستندات المؤيدة له.</a:t>
            </a:r>
          </a:p>
          <a:p>
            <a:pPr lvl="0" algn="just" rtl="1" fontAlgn="base">
              <a:spcBef>
                <a:spcPct val="0"/>
              </a:spcBef>
              <a:spcAft>
                <a:spcPts val="600"/>
              </a:spcAft>
            </a:pPr>
            <a:r>
              <a:rPr lang="ar-KW" sz="2600" b="1" dirty="0" smtClean="0">
                <a:solidFill>
                  <a:schemeClr val="tx2">
                    <a:lumMod val="75000"/>
                  </a:schemeClr>
                </a:solidFill>
                <a:latin typeface="Calibri" pitchFamily="34" charset="0"/>
              </a:rPr>
              <a:t>يودع </a:t>
            </a:r>
            <a:r>
              <a:rPr lang="ar-KW" sz="2600" b="1" dirty="0">
                <a:solidFill>
                  <a:schemeClr val="tx2">
                    <a:lumMod val="75000"/>
                  </a:schemeClr>
                </a:solidFill>
                <a:latin typeface="Calibri" pitchFamily="34" charset="0"/>
              </a:rPr>
              <a:t>المتظلم </a:t>
            </a:r>
            <a:r>
              <a:rPr lang="ar-KW" sz="2600" b="1" dirty="0" smtClean="0">
                <a:solidFill>
                  <a:schemeClr val="tx2">
                    <a:lumMod val="75000"/>
                  </a:schemeClr>
                </a:solidFill>
                <a:latin typeface="Calibri" pitchFamily="34" charset="0"/>
              </a:rPr>
              <a:t>عند تقديم التظلم مبلغاً وقدره </a:t>
            </a:r>
            <a:r>
              <a:rPr lang="ar-KW" sz="2600" b="1" dirty="0">
                <a:solidFill>
                  <a:schemeClr val="tx2">
                    <a:lumMod val="75000"/>
                  </a:schemeClr>
                </a:solidFill>
                <a:latin typeface="Calibri" pitchFamily="34" charset="0"/>
              </a:rPr>
              <a:t>500 دينار كويتي، يرد إليه إذا صدر قرار لجنة </a:t>
            </a:r>
            <a:r>
              <a:rPr lang="ar-KW" sz="2600" b="1" dirty="0" smtClean="0">
                <a:solidFill>
                  <a:schemeClr val="tx2">
                    <a:lumMod val="75000"/>
                  </a:schemeClr>
                </a:solidFill>
                <a:latin typeface="Calibri" pitchFamily="34" charset="0"/>
              </a:rPr>
              <a:t>الشكاوى والتظلمات بقبول التظلم  وذلك بعد خصم </a:t>
            </a:r>
            <a:r>
              <a:rPr lang="ar-KW" sz="2600" b="1" dirty="0">
                <a:solidFill>
                  <a:schemeClr val="tx2">
                    <a:lumMod val="75000"/>
                  </a:schemeClr>
                </a:solidFill>
                <a:latin typeface="Calibri" pitchFamily="34" charset="0"/>
              </a:rPr>
              <a:t>(10% ) منها كرسم</a:t>
            </a:r>
            <a:r>
              <a:rPr lang="ar-KW" sz="2600" b="1" dirty="0" smtClean="0">
                <a:solidFill>
                  <a:schemeClr val="tx2">
                    <a:lumMod val="75000"/>
                  </a:schemeClr>
                </a:solidFill>
                <a:latin typeface="Calibri" pitchFamily="34" charset="0"/>
              </a:rPr>
              <a:t>.</a:t>
            </a:r>
            <a:endParaRPr lang="ar-KW" sz="2800" b="1" dirty="0">
              <a:solidFill>
                <a:schemeClr val="tx2">
                  <a:lumMod val="75000"/>
                </a:schemeClr>
              </a:solidFill>
              <a:latin typeface="Calibri" pitchFamily="34" charset="0"/>
            </a:endParaRPr>
          </a:p>
          <a:p>
            <a:pPr algn="just" rtl="1" fontAlgn="base">
              <a:spcBef>
                <a:spcPct val="0"/>
              </a:spcBef>
              <a:spcAft>
                <a:spcPts val="600"/>
              </a:spcAft>
            </a:pPr>
            <a:r>
              <a:rPr lang="ar-KW" sz="2800" b="1" dirty="0" smtClean="0">
                <a:solidFill>
                  <a:schemeClr val="tx2">
                    <a:lumMod val="75000"/>
                  </a:schemeClr>
                </a:solidFill>
                <a:latin typeface="Calibri" pitchFamily="34" charset="0"/>
              </a:rPr>
              <a:t>يتم تحديد </a:t>
            </a:r>
            <a:r>
              <a:rPr lang="ar-KW" sz="2800" b="1" dirty="0">
                <a:solidFill>
                  <a:schemeClr val="tx2">
                    <a:lumMod val="75000"/>
                  </a:schemeClr>
                </a:solidFill>
                <a:latin typeface="Calibri" pitchFamily="34" charset="0"/>
              </a:rPr>
              <a:t>تاريخ </a:t>
            </a:r>
            <a:r>
              <a:rPr lang="ar-KW" sz="2800" b="1" dirty="0" smtClean="0">
                <a:solidFill>
                  <a:schemeClr val="tx2">
                    <a:lumMod val="75000"/>
                  </a:schemeClr>
                </a:solidFill>
                <a:latin typeface="Calibri" pitchFamily="34" charset="0"/>
              </a:rPr>
              <a:t>لنظر التظلم </a:t>
            </a:r>
            <a:r>
              <a:rPr lang="ar-KW" sz="2800" b="1" dirty="0">
                <a:solidFill>
                  <a:schemeClr val="tx2">
                    <a:lumMod val="75000"/>
                  </a:schemeClr>
                </a:solidFill>
                <a:latin typeface="Calibri" pitchFamily="34" charset="0"/>
              </a:rPr>
              <a:t>ويخطر به المتظلم للحضور </a:t>
            </a:r>
            <a:r>
              <a:rPr lang="ar-KW" sz="2800" b="1" dirty="0" smtClean="0">
                <a:solidFill>
                  <a:schemeClr val="tx2">
                    <a:lumMod val="75000"/>
                  </a:schemeClr>
                </a:solidFill>
                <a:latin typeface="Calibri" pitchFamily="34" charset="0"/>
              </a:rPr>
              <a:t>أمامها بنفسه </a:t>
            </a:r>
            <a:r>
              <a:rPr lang="ar-KW" sz="2800" b="1" dirty="0">
                <a:solidFill>
                  <a:schemeClr val="tx2">
                    <a:lumMod val="75000"/>
                  </a:schemeClr>
                </a:solidFill>
                <a:latin typeface="Calibri" pitchFamily="34" charset="0"/>
              </a:rPr>
              <a:t>أو بوكيل عنه أو </a:t>
            </a:r>
            <a:r>
              <a:rPr lang="ar-KW" sz="2800" b="1" dirty="0" smtClean="0">
                <a:solidFill>
                  <a:schemeClr val="tx2">
                    <a:lumMod val="75000"/>
                  </a:schemeClr>
                </a:solidFill>
                <a:latin typeface="Calibri" pitchFamily="34" charset="0"/>
              </a:rPr>
              <a:t>من يمثله قانوناً. </a:t>
            </a:r>
          </a:p>
          <a:p>
            <a:pPr lvl="0" algn="just" rtl="1" fontAlgn="base">
              <a:spcBef>
                <a:spcPct val="0"/>
              </a:spcBef>
              <a:spcAft>
                <a:spcPts val="600"/>
              </a:spcAft>
            </a:pPr>
            <a:endParaRPr lang="ar-KW" sz="2800" b="1" dirty="0" smtClean="0">
              <a:solidFill>
                <a:schemeClr val="tx2">
                  <a:lumMod val="75000"/>
                </a:schemeClr>
              </a:solidFill>
              <a:latin typeface="Calibri" pitchFamily="34" charset="0"/>
            </a:endParaRPr>
          </a:p>
          <a:p>
            <a:pPr lvl="0" algn="just" rtl="1" fontAlgn="base">
              <a:spcBef>
                <a:spcPct val="0"/>
              </a:spcBef>
              <a:spcAft>
                <a:spcPts val="600"/>
              </a:spcAft>
            </a:pPr>
            <a:endParaRPr lang="ar-KW" sz="2800" b="1" dirty="0">
              <a:solidFill>
                <a:schemeClr val="tx2">
                  <a:lumMod val="75000"/>
                </a:schemeClr>
              </a:solidFill>
              <a:latin typeface="Calibri" pitchFamily="34" charset="0"/>
            </a:endParaRPr>
          </a:p>
          <a:p>
            <a:pPr lvl="0" algn="just" rtl="1" fontAlgn="base">
              <a:spcBef>
                <a:spcPct val="0"/>
              </a:spcBef>
              <a:spcAft>
                <a:spcPts val="600"/>
              </a:spcAft>
            </a:pPr>
            <a:endParaRPr lang="ar-KW" sz="2800" b="1" dirty="0" smtClean="0">
              <a:solidFill>
                <a:schemeClr val="tx2">
                  <a:lumMod val="75000"/>
                </a:schemeClr>
              </a:solidFill>
              <a:latin typeface="Calibri" pitchFamily="34" charset="0"/>
            </a:endParaRPr>
          </a:p>
          <a:p>
            <a:pPr marL="0" lvl="0" indent="0" algn="just" rtl="1" fontAlgn="base">
              <a:spcBef>
                <a:spcPct val="0"/>
              </a:spcBef>
              <a:spcAft>
                <a:spcPts val="600"/>
              </a:spcAft>
              <a:buNone/>
            </a:pPr>
            <a:endParaRPr lang="ar-KW" sz="2800" b="1" dirty="0">
              <a:solidFill>
                <a:schemeClr val="tx2">
                  <a:lumMod val="75000"/>
                </a:schemeClr>
              </a:solidFill>
              <a:latin typeface="Calibri" pitchFamily="34" charset="0"/>
            </a:endParaRPr>
          </a:p>
        </p:txBody>
      </p:sp>
      <p:sp>
        <p:nvSpPr>
          <p:cNvPr id="4" name="Slide Number Placeholder 3"/>
          <p:cNvSpPr>
            <a:spLocks noGrp="1"/>
          </p:cNvSpPr>
          <p:nvPr>
            <p:ph type="sldNum" sz="quarter" idx="12"/>
          </p:nvPr>
        </p:nvSpPr>
        <p:spPr/>
        <p:txBody>
          <a:bodyPr/>
          <a:lstStyle/>
          <a:p>
            <a:fld id="{2E51A151-84BD-4E71-B744-C440629F458B}" type="slidenum">
              <a:rPr lang="en-US" smtClean="0">
                <a:solidFill>
                  <a:schemeClr val="tx2">
                    <a:lumMod val="75000"/>
                  </a:schemeClr>
                </a:solidFill>
              </a:rPr>
              <a:pPr/>
              <a:t>15</a:t>
            </a:fld>
            <a:endParaRPr lang="en-US" dirty="0">
              <a:solidFill>
                <a:schemeClr val="tx2">
                  <a:lumMod val="75000"/>
                </a:schemeClr>
              </a:solidFill>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32656"/>
            <a:ext cx="3170956" cy="914400"/>
          </a:xfrm>
          <a:prstGeom prst="rect">
            <a:avLst/>
          </a:prstGeom>
        </p:spPr>
      </p:pic>
      <p:pic>
        <p:nvPicPr>
          <p:cNvPr id="8"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5" name="TextBox 4"/>
          <p:cNvSpPr txBox="1"/>
          <p:nvPr/>
        </p:nvSpPr>
        <p:spPr>
          <a:xfrm>
            <a:off x="3917404" y="497468"/>
            <a:ext cx="4610472" cy="584775"/>
          </a:xfrm>
          <a:prstGeom prst="rect">
            <a:avLst/>
          </a:prstGeom>
          <a:noFill/>
        </p:spPr>
        <p:txBody>
          <a:bodyPr wrap="square" rtlCol="0">
            <a:spAutoFit/>
          </a:bodyPr>
          <a:lstStyle/>
          <a:p>
            <a:pPr algn="r"/>
            <a:r>
              <a:rPr lang="ar-KW" sz="3200" b="1" dirty="0" smtClean="0">
                <a:solidFill>
                  <a:schemeClr val="tx2">
                    <a:lumMod val="75000"/>
                  </a:schemeClr>
                </a:solidFill>
              </a:rPr>
              <a:t>إجراءات تقديم التظلم :</a:t>
            </a:r>
            <a:endParaRPr lang="ar-KW" sz="3200" b="1" dirty="0">
              <a:solidFill>
                <a:schemeClr val="tx2">
                  <a:lumMod val="75000"/>
                </a:schemeClr>
              </a:solidFill>
            </a:endParaRPr>
          </a:p>
        </p:txBody>
      </p:sp>
      <p:cxnSp>
        <p:nvCxnSpPr>
          <p:cNvPr id="10" name="Straight Connector 9"/>
          <p:cNvCxnSpPr/>
          <p:nvPr/>
        </p:nvCxnSpPr>
        <p:spPr>
          <a:xfrm>
            <a:off x="3635896" y="1196752"/>
            <a:ext cx="4824536"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3880266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63888" y="692696"/>
            <a:ext cx="5167476" cy="706090"/>
          </a:xfrm>
        </p:spPr>
        <p:txBody>
          <a:bodyPr>
            <a:normAutofit/>
          </a:bodyPr>
          <a:lstStyle/>
          <a:p>
            <a:pPr algn="r" rtl="1"/>
            <a:r>
              <a:rPr lang="en-US" sz="3200" b="1" dirty="0" smtClean="0">
                <a:solidFill>
                  <a:schemeClr val="tx2">
                    <a:lumMod val="75000"/>
                  </a:schemeClr>
                </a:solidFill>
              </a:rPr>
              <a:t> </a:t>
            </a:r>
            <a:endParaRPr lang="en-US" dirty="0">
              <a:solidFill>
                <a:schemeClr val="tx2">
                  <a:lumMod val="75000"/>
                </a:schemeClr>
              </a:solidFill>
            </a:endParaRPr>
          </a:p>
        </p:txBody>
      </p:sp>
      <p:sp>
        <p:nvSpPr>
          <p:cNvPr id="3" name="Content Placeholder 2"/>
          <p:cNvSpPr>
            <a:spLocks noGrp="1"/>
          </p:cNvSpPr>
          <p:nvPr>
            <p:ph idx="1"/>
          </p:nvPr>
        </p:nvSpPr>
        <p:spPr>
          <a:xfrm>
            <a:off x="395536" y="1556792"/>
            <a:ext cx="8424936" cy="4569371"/>
          </a:xfrm>
        </p:spPr>
        <p:txBody>
          <a:bodyPr>
            <a:normAutofit/>
          </a:bodyPr>
          <a:lstStyle/>
          <a:p>
            <a:pPr lvl="0" algn="just" rtl="1" fontAlgn="base">
              <a:spcBef>
                <a:spcPct val="0"/>
              </a:spcBef>
              <a:spcAft>
                <a:spcPts val="600"/>
              </a:spcAft>
            </a:pPr>
            <a:r>
              <a:rPr lang="ar-KW" sz="2600" b="1" dirty="0">
                <a:solidFill>
                  <a:schemeClr val="tx2">
                    <a:lumMod val="75000"/>
                  </a:schemeClr>
                </a:solidFill>
                <a:latin typeface="Calibri" pitchFamily="34" charset="0"/>
              </a:rPr>
              <a:t>للجنة أن تطلب من ذوي الشأن ما تراه من إيضاحات ومستندات. </a:t>
            </a:r>
          </a:p>
          <a:p>
            <a:pPr algn="just" rtl="1" fontAlgn="base">
              <a:spcBef>
                <a:spcPct val="0"/>
              </a:spcBef>
              <a:spcAft>
                <a:spcPts val="600"/>
              </a:spcAft>
            </a:pPr>
            <a:r>
              <a:rPr lang="ar-KW" sz="2600" b="1" dirty="0" smtClean="0">
                <a:solidFill>
                  <a:schemeClr val="tx2">
                    <a:lumMod val="75000"/>
                  </a:schemeClr>
                </a:solidFill>
                <a:latin typeface="Calibri" pitchFamily="34" charset="0"/>
              </a:rPr>
              <a:t>تبت </a:t>
            </a:r>
            <a:r>
              <a:rPr lang="ar-KW" sz="2600" b="1" dirty="0">
                <a:solidFill>
                  <a:schemeClr val="tx2">
                    <a:lumMod val="75000"/>
                  </a:schemeClr>
                </a:solidFill>
                <a:latin typeface="Calibri" pitchFamily="34" charset="0"/>
              </a:rPr>
              <a:t>اللجنة في التظلم بقرار مسبب خلال ثلاثين يوماً من تاريخ عرضه عليها أو من تاريخ استيفاء الإيضاحات التي طلبتها على حسب </a:t>
            </a:r>
            <a:r>
              <a:rPr lang="ar-KW" sz="2600" b="1" dirty="0" smtClean="0">
                <a:solidFill>
                  <a:schemeClr val="tx2">
                    <a:lumMod val="75000"/>
                  </a:schemeClr>
                </a:solidFill>
                <a:latin typeface="Calibri" pitchFamily="34" charset="0"/>
              </a:rPr>
              <a:t>الأحوال. </a:t>
            </a:r>
          </a:p>
          <a:p>
            <a:pPr algn="just" rtl="1" fontAlgn="base">
              <a:spcBef>
                <a:spcPct val="0"/>
              </a:spcBef>
              <a:spcAft>
                <a:spcPts val="600"/>
              </a:spcAft>
            </a:pPr>
            <a:r>
              <a:rPr lang="ar-KW" sz="2600" b="1" dirty="0" smtClean="0">
                <a:solidFill>
                  <a:schemeClr val="tx2">
                    <a:lumMod val="75000"/>
                  </a:schemeClr>
                </a:solidFill>
                <a:latin typeface="Calibri" pitchFamily="34" charset="0"/>
              </a:rPr>
              <a:t>مداولات </a:t>
            </a:r>
            <a:r>
              <a:rPr lang="ar-KW" sz="2600" b="1" dirty="0">
                <a:solidFill>
                  <a:schemeClr val="tx2">
                    <a:lumMod val="75000"/>
                  </a:schemeClr>
                </a:solidFill>
                <a:latin typeface="Calibri" pitchFamily="34" charset="0"/>
              </a:rPr>
              <a:t>اللجنة سرية وتصدر قراراتها بالأغلبية. </a:t>
            </a:r>
            <a:endParaRPr lang="ar-KW" sz="2600" b="1" dirty="0" smtClean="0">
              <a:solidFill>
                <a:schemeClr val="tx2">
                  <a:lumMod val="75000"/>
                </a:schemeClr>
              </a:solidFill>
              <a:latin typeface="Calibri" pitchFamily="34" charset="0"/>
            </a:endParaRPr>
          </a:p>
          <a:p>
            <a:pPr algn="just" rtl="1" fontAlgn="base">
              <a:spcBef>
                <a:spcPct val="0"/>
              </a:spcBef>
              <a:spcAft>
                <a:spcPts val="600"/>
              </a:spcAft>
            </a:pPr>
            <a:r>
              <a:rPr lang="ar-KW" sz="2600" b="1" dirty="0" smtClean="0">
                <a:solidFill>
                  <a:schemeClr val="tx2">
                    <a:lumMod val="75000"/>
                  </a:schemeClr>
                </a:solidFill>
                <a:latin typeface="Calibri" pitchFamily="34" charset="0"/>
              </a:rPr>
              <a:t>قرارات </a:t>
            </a:r>
            <a:r>
              <a:rPr lang="ar-KW" sz="2600" b="1" dirty="0">
                <a:solidFill>
                  <a:schemeClr val="tx2">
                    <a:lumMod val="75000"/>
                  </a:schemeClr>
                </a:solidFill>
                <a:latin typeface="Calibri" pitchFamily="34" charset="0"/>
              </a:rPr>
              <a:t>اللجنة بالبت في التظلم نهائية بالنسبة إليها.</a:t>
            </a:r>
          </a:p>
          <a:p>
            <a:pPr algn="just" rtl="1" fontAlgn="base">
              <a:spcBef>
                <a:spcPct val="0"/>
              </a:spcBef>
              <a:spcAft>
                <a:spcPts val="600"/>
              </a:spcAft>
            </a:pPr>
            <a:r>
              <a:rPr lang="ar-KW" sz="2600" b="1" dirty="0" smtClean="0">
                <a:solidFill>
                  <a:schemeClr val="tx2">
                    <a:lumMod val="75000"/>
                  </a:schemeClr>
                </a:solidFill>
                <a:latin typeface="Calibri" pitchFamily="34" charset="0"/>
              </a:rPr>
              <a:t>يُخطر </a:t>
            </a:r>
            <a:r>
              <a:rPr lang="ar-KW" sz="2600" b="1" dirty="0">
                <a:solidFill>
                  <a:schemeClr val="tx2">
                    <a:lumMod val="75000"/>
                  </a:schemeClr>
                </a:solidFill>
                <a:latin typeface="Calibri" pitchFamily="34" charset="0"/>
              </a:rPr>
              <a:t>صاحب الشأن بقرار اللجنة  في البت بالتظلم والأسباب التي بني عليها.</a:t>
            </a:r>
          </a:p>
          <a:p>
            <a:pPr lvl="0" algn="just" rtl="1" fontAlgn="base">
              <a:spcBef>
                <a:spcPct val="0"/>
              </a:spcBef>
              <a:spcAft>
                <a:spcPts val="600"/>
              </a:spcAft>
            </a:pPr>
            <a:endParaRPr lang="ar-KW" sz="2800" b="1" dirty="0" smtClean="0">
              <a:solidFill>
                <a:schemeClr val="tx2">
                  <a:lumMod val="75000"/>
                </a:schemeClr>
              </a:solidFill>
              <a:latin typeface="Calibri" pitchFamily="34" charset="0"/>
            </a:endParaRPr>
          </a:p>
          <a:p>
            <a:pPr lvl="0" algn="just" rtl="1" fontAlgn="base">
              <a:spcBef>
                <a:spcPct val="0"/>
              </a:spcBef>
              <a:spcAft>
                <a:spcPts val="600"/>
              </a:spcAft>
            </a:pPr>
            <a:endParaRPr lang="ar-KW" sz="2800" b="1" dirty="0">
              <a:solidFill>
                <a:schemeClr val="tx2">
                  <a:lumMod val="75000"/>
                </a:schemeClr>
              </a:solidFill>
              <a:latin typeface="Calibri" pitchFamily="34" charset="0"/>
            </a:endParaRPr>
          </a:p>
          <a:p>
            <a:pPr lvl="0" algn="just" rtl="1" fontAlgn="base">
              <a:spcBef>
                <a:spcPct val="0"/>
              </a:spcBef>
              <a:spcAft>
                <a:spcPts val="600"/>
              </a:spcAft>
            </a:pPr>
            <a:endParaRPr lang="ar-KW" sz="2800" b="1" dirty="0" smtClean="0">
              <a:solidFill>
                <a:schemeClr val="tx2">
                  <a:lumMod val="75000"/>
                </a:schemeClr>
              </a:solidFill>
              <a:latin typeface="Calibri" pitchFamily="34" charset="0"/>
            </a:endParaRPr>
          </a:p>
          <a:p>
            <a:pPr marL="0" lvl="0" indent="0" algn="just" rtl="1" fontAlgn="base">
              <a:spcBef>
                <a:spcPct val="0"/>
              </a:spcBef>
              <a:spcAft>
                <a:spcPts val="600"/>
              </a:spcAft>
              <a:buNone/>
            </a:pPr>
            <a:endParaRPr lang="ar-KW" sz="2800" b="1" dirty="0">
              <a:solidFill>
                <a:schemeClr val="tx2">
                  <a:lumMod val="75000"/>
                </a:schemeClr>
              </a:solidFill>
              <a:latin typeface="Calibri" pitchFamily="34" charset="0"/>
            </a:endParaRPr>
          </a:p>
        </p:txBody>
      </p:sp>
      <p:sp>
        <p:nvSpPr>
          <p:cNvPr id="4" name="Slide Number Placeholder 3"/>
          <p:cNvSpPr>
            <a:spLocks noGrp="1"/>
          </p:cNvSpPr>
          <p:nvPr>
            <p:ph type="sldNum" sz="quarter" idx="12"/>
          </p:nvPr>
        </p:nvSpPr>
        <p:spPr/>
        <p:txBody>
          <a:bodyPr/>
          <a:lstStyle/>
          <a:p>
            <a:fld id="{2E51A151-84BD-4E71-B744-C440629F458B}" type="slidenum">
              <a:rPr lang="en-US" smtClean="0">
                <a:solidFill>
                  <a:schemeClr val="tx2">
                    <a:lumMod val="75000"/>
                  </a:schemeClr>
                </a:solidFill>
              </a:rPr>
              <a:pPr/>
              <a:t>16</a:t>
            </a:fld>
            <a:endParaRPr lang="en-US" dirty="0">
              <a:solidFill>
                <a:schemeClr val="tx2">
                  <a:lumMod val="75000"/>
                </a:schemeClr>
              </a:solidFill>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32656"/>
            <a:ext cx="3170956" cy="914400"/>
          </a:xfrm>
          <a:prstGeom prst="rect">
            <a:avLst/>
          </a:prstGeom>
        </p:spPr>
      </p:pic>
      <p:pic>
        <p:nvPicPr>
          <p:cNvPr id="8"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5" name="TextBox 4"/>
          <p:cNvSpPr txBox="1"/>
          <p:nvPr/>
        </p:nvSpPr>
        <p:spPr>
          <a:xfrm>
            <a:off x="3917404" y="497468"/>
            <a:ext cx="4610472" cy="584775"/>
          </a:xfrm>
          <a:prstGeom prst="rect">
            <a:avLst/>
          </a:prstGeom>
          <a:noFill/>
        </p:spPr>
        <p:txBody>
          <a:bodyPr wrap="square" rtlCol="0">
            <a:spAutoFit/>
          </a:bodyPr>
          <a:lstStyle/>
          <a:p>
            <a:pPr algn="r"/>
            <a:r>
              <a:rPr lang="ar-KW" sz="3200" b="1" dirty="0" smtClean="0">
                <a:solidFill>
                  <a:schemeClr val="tx2">
                    <a:lumMod val="75000"/>
                  </a:schemeClr>
                </a:solidFill>
              </a:rPr>
              <a:t>تابع إجراءات تقديم التظلم :</a:t>
            </a:r>
            <a:endParaRPr lang="ar-KW" sz="3200" b="1" dirty="0">
              <a:solidFill>
                <a:schemeClr val="tx2">
                  <a:lumMod val="75000"/>
                </a:schemeClr>
              </a:solidFill>
            </a:endParaRPr>
          </a:p>
        </p:txBody>
      </p:sp>
      <p:cxnSp>
        <p:nvCxnSpPr>
          <p:cNvPr id="10" name="Straight Connector 9"/>
          <p:cNvCxnSpPr/>
          <p:nvPr/>
        </p:nvCxnSpPr>
        <p:spPr>
          <a:xfrm>
            <a:off x="3635896" y="1196752"/>
            <a:ext cx="4824536"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3366825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63888" y="692696"/>
            <a:ext cx="5167476" cy="706090"/>
          </a:xfrm>
        </p:spPr>
        <p:txBody>
          <a:bodyPr>
            <a:normAutofit/>
          </a:bodyPr>
          <a:lstStyle/>
          <a:p>
            <a:pPr algn="r" rtl="1"/>
            <a:r>
              <a:rPr lang="en-US" sz="3200" b="1" dirty="0" smtClean="0">
                <a:solidFill>
                  <a:schemeClr val="tx2">
                    <a:lumMod val="75000"/>
                  </a:schemeClr>
                </a:solidFill>
              </a:rPr>
              <a:t> </a:t>
            </a:r>
            <a:endParaRPr lang="en-US" dirty="0">
              <a:solidFill>
                <a:schemeClr val="tx2">
                  <a:lumMod val="75000"/>
                </a:schemeClr>
              </a:solidFill>
            </a:endParaRPr>
          </a:p>
        </p:txBody>
      </p:sp>
      <p:sp>
        <p:nvSpPr>
          <p:cNvPr id="3" name="Content Placeholder 2"/>
          <p:cNvSpPr>
            <a:spLocks noGrp="1"/>
          </p:cNvSpPr>
          <p:nvPr>
            <p:ph idx="1"/>
          </p:nvPr>
        </p:nvSpPr>
        <p:spPr>
          <a:xfrm>
            <a:off x="395536" y="1556792"/>
            <a:ext cx="8424936" cy="4569371"/>
          </a:xfrm>
        </p:spPr>
        <p:txBody>
          <a:bodyPr>
            <a:normAutofit/>
          </a:bodyPr>
          <a:lstStyle/>
          <a:p>
            <a:pPr algn="just" rtl="1" fontAlgn="base">
              <a:spcBef>
                <a:spcPct val="0"/>
              </a:spcBef>
              <a:spcAft>
                <a:spcPts val="600"/>
              </a:spcAft>
            </a:pPr>
            <a:endParaRPr lang="ar-KW" sz="2800" b="1" dirty="0" smtClean="0">
              <a:solidFill>
                <a:schemeClr val="tx2">
                  <a:lumMod val="75000"/>
                </a:schemeClr>
              </a:solidFill>
              <a:cs typeface="Simplified Arabic"/>
            </a:endParaRPr>
          </a:p>
          <a:p>
            <a:pPr marL="0" indent="0" algn="just" rtl="1" fontAlgn="base">
              <a:spcBef>
                <a:spcPct val="0"/>
              </a:spcBef>
              <a:spcAft>
                <a:spcPts val="600"/>
              </a:spcAft>
              <a:buNone/>
            </a:pPr>
            <a:r>
              <a:rPr lang="ar-KW" sz="2600" b="1" dirty="0" smtClean="0">
                <a:solidFill>
                  <a:schemeClr val="tx2">
                    <a:lumMod val="75000"/>
                  </a:schemeClr>
                </a:solidFill>
                <a:cs typeface="Simplified Arabic"/>
              </a:rPr>
              <a:t>تبت </a:t>
            </a:r>
            <a:r>
              <a:rPr lang="ar-KW" sz="2600" b="1" dirty="0">
                <a:solidFill>
                  <a:schemeClr val="tx2">
                    <a:lumMod val="75000"/>
                  </a:schemeClr>
                </a:solidFill>
                <a:cs typeface="Simplified Arabic"/>
              </a:rPr>
              <a:t>اللجنة في التظلم بقرار مسبب </a:t>
            </a:r>
            <a:r>
              <a:rPr lang="ar-KW" sz="2600" b="1" dirty="0" smtClean="0">
                <a:solidFill>
                  <a:schemeClr val="tx2">
                    <a:lumMod val="75000"/>
                  </a:schemeClr>
                </a:solidFill>
                <a:cs typeface="Simplified Arabic"/>
              </a:rPr>
              <a:t>خلال ثلاثين يوماً من تاريخ عرضه عليها أو من تاريخ استيفاء الإيضاحات التي طلبتها على حسب الأحوال وتكون القرارت على النحو الاتي : </a:t>
            </a:r>
          </a:p>
          <a:p>
            <a:pPr lvl="0" algn="just" rtl="1" fontAlgn="base">
              <a:spcBef>
                <a:spcPct val="0"/>
              </a:spcBef>
              <a:spcAft>
                <a:spcPts val="600"/>
              </a:spcAft>
            </a:pPr>
            <a:r>
              <a:rPr lang="ar-KW" sz="2600" b="1" dirty="0" smtClean="0">
                <a:solidFill>
                  <a:schemeClr val="tx2">
                    <a:lumMod val="75000"/>
                  </a:schemeClr>
                </a:solidFill>
                <a:latin typeface="Calibri" pitchFamily="34" charset="0"/>
              </a:rPr>
              <a:t>قبول التظلم في حال إستيفاء الشكل والموضوع.</a:t>
            </a:r>
          </a:p>
          <a:p>
            <a:pPr lvl="0" algn="just" rtl="1" fontAlgn="base">
              <a:spcBef>
                <a:spcPct val="0"/>
              </a:spcBef>
              <a:spcAft>
                <a:spcPts val="600"/>
              </a:spcAft>
            </a:pPr>
            <a:r>
              <a:rPr lang="ar-KW" sz="2600" b="1" dirty="0" smtClean="0">
                <a:solidFill>
                  <a:schemeClr val="tx2">
                    <a:lumMod val="75000"/>
                  </a:schemeClr>
                </a:solidFill>
                <a:latin typeface="Calibri" pitchFamily="34" charset="0"/>
              </a:rPr>
              <a:t>رفض التظلم في حال عدم إستيفاء الشكل أو الموضوع.</a:t>
            </a:r>
          </a:p>
          <a:p>
            <a:pPr marL="0" lvl="0" indent="0" algn="just" rtl="1" fontAlgn="base">
              <a:spcBef>
                <a:spcPct val="0"/>
              </a:spcBef>
              <a:spcAft>
                <a:spcPts val="600"/>
              </a:spcAft>
              <a:buNone/>
            </a:pPr>
            <a:endParaRPr lang="ar-KW" sz="2800" b="1" dirty="0">
              <a:solidFill>
                <a:schemeClr val="tx2">
                  <a:lumMod val="75000"/>
                </a:schemeClr>
              </a:solidFill>
              <a:latin typeface="Calibri" pitchFamily="34" charset="0"/>
            </a:endParaRPr>
          </a:p>
        </p:txBody>
      </p:sp>
      <p:sp>
        <p:nvSpPr>
          <p:cNvPr id="4" name="Slide Number Placeholder 3"/>
          <p:cNvSpPr>
            <a:spLocks noGrp="1"/>
          </p:cNvSpPr>
          <p:nvPr>
            <p:ph type="sldNum" sz="quarter" idx="12"/>
          </p:nvPr>
        </p:nvSpPr>
        <p:spPr/>
        <p:txBody>
          <a:bodyPr/>
          <a:lstStyle/>
          <a:p>
            <a:fld id="{2E51A151-84BD-4E71-B744-C440629F458B}" type="slidenum">
              <a:rPr lang="en-US" smtClean="0">
                <a:solidFill>
                  <a:schemeClr val="tx2">
                    <a:lumMod val="75000"/>
                  </a:schemeClr>
                </a:solidFill>
              </a:rPr>
              <a:pPr/>
              <a:t>17</a:t>
            </a:fld>
            <a:endParaRPr lang="en-US" dirty="0">
              <a:solidFill>
                <a:schemeClr val="tx2">
                  <a:lumMod val="75000"/>
                </a:schemeClr>
              </a:solidFill>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32656"/>
            <a:ext cx="3170956" cy="914400"/>
          </a:xfrm>
          <a:prstGeom prst="rect">
            <a:avLst/>
          </a:prstGeom>
        </p:spPr>
      </p:pic>
      <p:pic>
        <p:nvPicPr>
          <p:cNvPr id="8"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5" name="TextBox 4"/>
          <p:cNvSpPr txBox="1"/>
          <p:nvPr/>
        </p:nvSpPr>
        <p:spPr>
          <a:xfrm>
            <a:off x="3917404" y="497468"/>
            <a:ext cx="4610472" cy="523220"/>
          </a:xfrm>
          <a:prstGeom prst="rect">
            <a:avLst/>
          </a:prstGeom>
          <a:noFill/>
        </p:spPr>
        <p:txBody>
          <a:bodyPr wrap="square" rtlCol="0">
            <a:spAutoFit/>
          </a:bodyPr>
          <a:lstStyle/>
          <a:p>
            <a:pPr algn="r"/>
            <a:r>
              <a:rPr lang="ar-KW" sz="2800" b="1" dirty="0" smtClean="0">
                <a:solidFill>
                  <a:schemeClr val="tx2">
                    <a:lumMod val="75000"/>
                  </a:schemeClr>
                </a:solidFill>
              </a:rPr>
              <a:t>نطاق سلطة اللجنة بالتظلمات : </a:t>
            </a:r>
            <a:endParaRPr lang="ar-KW" sz="2800" b="1" dirty="0">
              <a:solidFill>
                <a:schemeClr val="tx2">
                  <a:lumMod val="75000"/>
                </a:schemeClr>
              </a:solidFill>
            </a:endParaRPr>
          </a:p>
        </p:txBody>
      </p:sp>
      <p:cxnSp>
        <p:nvCxnSpPr>
          <p:cNvPr id="10" name="Straight Connector 9"/>
          <p:cNvCxnSpPr/>
          <p:nvPr/>
        </p:nvCxnSpPr>
        <p:spPr>
          <a:xfrm>
            <a:off x="3635896" y="1196752"/>
            <a:ext cx="4824536"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87850879"/>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63888" y="692696"/>
            <a:ext cx="5167476" cy="706090"/>
          </a:xfrm>
        </p:spPr>
        <p:txBody>
          <a:bodyPr>
            <a:normAutofit/>
          </a:bodyPr>
          <a:lstStyle/>
          <a:p>
            <a:pPr algn="r" rtl="1"/>
            <a:r>
              <a:rPr lang="en-US" sz="3200" b="1" dirty="0" smtClean="0">
                <a:solidFill>
                  <a:schemeClr val="tx2">
                    <a:lumMod val="75000"/>
                  </a:schemeClr>
                </a:solidFill>
              </a:rPr>
              <a:t> </a:t>
            </a:r>
            <a:endParaRPr lang="en-US" dirty="0">
              <a:solidFill>
                <a:schemeClr val="tx2">
                  <a:lumMod val="75000"/>
                </a:schemeClr>
              </a:solidFill>
            </a:endParaRPr>
          </a:p>
        </p:txBody>
      </p:sp>
      <p:sp>
        <p:nvSpPr>
          <p:cNvPr id="3" name="Content Placeholder 2"/>
          <p:cNvSpPr>
            <a:spLocks noGrp="1"/>
          </p:cNvSpPr>
          <p:nvPr>
            <p:ph idx="1"/>
          </p:nvPr>
        </p:nvSpPr>
        <p:spPr>
          <a:xfrm>
            <a:off x="395536" y="1556792"/>
            <a:ext cx="8424936" cy="4569371"/>
          </a:xfrm>
        </p:spPr>
        <p:txBody>
          <a:bodyPr>
            <a:normAutofit/>
          </a:bodyPr>
          <a:lstStyle/>
          <a:p>
            <a:pPr marL="0" indent="0" algn="just" rtl="1" fontAlgn="base">
              <a:lnSpc>
                <a:spcPct val="120000"/>
              </a:lnSpc>
              <a:spcAft>
                <a:spcPts val="600"/>
              </a:spcAft>
              <a:buNone/>
            </a:pPr>
            <a:r>
              <a:rPr lang="ar-KW" sz="2600" b="1" dirty="0" smtClean="0">
                <a:solidFill>
                  <a:schemeClr val="tx2">
                    <a:lumMod val="75000"/>
                  </a:schemeClr>
                </a:solidFill>
                <a:latin typeface="Times New Roman"/>
                <a:cs typeface="Simplified Arabic"/>
              </a:rPr>
              <a:t>علاقة اللجنة بمجلس مفوضي هيئة أسواق المال :</a:t>
            </a:r>
          </a:p>
          <a:p>
            <a:pPr marL="0" indent="0" algn="justLow" rtl="1" fontAlgn="base">
              <a:lnSpc>
                <a:spcPct val="120000"/>
              </a:lnSpc>
              <a:spcAft>
                <a:spcPts val="600"/>
              </a:spcAft>
              <a:buNone/>
            </a:pPr>
            <a:r>
              <a:rPr lang="ar-KW" sz="2600" b="1" dirty="0" smtClean="0">
                <a:solidFill>
                  <a:schemeClr val="tx2">
                    <a:lumMod val="75000"/>
                  </a:schemeClr>
                </a:solidFill>
                <a:latin typeface="Times New Roman"/>
                <a:cs typeface="Simplified Arabic"/>
              </a:rPr>
              <a:t>هناك لقاءات دورية ما بين اللجنة والمجلس تتضمن إحصاءات بالشكاوى والتظلمات , وكذلك هناك تبادل </a:t>
            </a:r>
            <a:r>
              <a:rPr lang="ar-KW" sz="2600" b="1" dirty="0">
                <a:solidFill>
                  <a:schemeClr val="tx2">
                    <a:lumMod val="75000"/>
                  </a:schemeClr>
                </a:solidFill>
                <a:latin typeface="Times New Roman"/>
                <a:cs typeface="Simplified Arabic"/>
              </a:rPr>
              <a:t>وجهات النظر </a:t>
            </a:r>
            <a:r>
              <a:rPr lang="ar-KW" sz="2600" b="1" dirty="0" smtClean="0">
                <a:solidFill>
                  <a:schemeClr val="tx2">
                    <a:lumMod val="75000"/>
                  </a:schemeClr>
                </a:solidFill>
                <a:latin typeface="Times New Roman"/>
                <a:cs typeface="Simplified Arabic"/>
              </a:rPr>
              <a:t>ومناقشة </a:t>
            </a:r>
            <a:r>
              <a:rPr lang="ar-KW" sz="2600" b="1" dirty="0">
                <a:solidFill>
                  <a:schemeClr val="tx2">
                    <a:lumMod val="75000"/>
                  </a:schemeClr>
                </a:solidFill>
                <a:latin typeface="Times New Roman"/>
                <a:cs typeface="Simplified Arabic"/>
              </a:rPr>
              <a:t>آخر التطورات والمعوقات </a:t>
            </a:r>
            <a:r>
              <a:rPr lang="ar-KW" sz="2600" b="1" dirty="0" smtClean="0">
                <a:solidFill>
                  <a:schemeClr val="tx2">
                    <a:lumMod val="75000"/>
                  </a:schemeClr>
                </a:solidFill>
                <a:latin typeface="Times New Roman"/>
                <a:cs typeface="Simplified Arabic"/>
              </a:rPr>
              <a:t>والتحديات.</a:t>
            </a:r>
          </a:p>
          <a:p>
            <a:pPr algn="just" rtl="1" fontAlgn="base">
              <a:lnSpc>
                <a:spcPct val="120000"/>
              </a:lnSpc>
              <a:spcAft>
                <a:spcPts val="600"/>
              </a:spcAft>
            </a:pPr>
            <a:endParaRPr lang="en-US" sz="2400" dirty="0" smtClean="0">
              <a:solidFill>
                <a:schemeClr val="tx2">
                  <a:lumMod val="75000"/>
                </a:schemeClr>
              </a:solidFill>
              <a:latin typeface="Times New Roman"/>
              <a:ea typeface="Times New Roman"/>
            </a:endParaRPr>
          </a:p>
          <a:p>
            <a:pPr lvl="0" algn="just" rtl="1" fontAlgn="base">
              <a:spcBef>
                <a:spcPct val="0"/>
              </a:spcBef>
              <a:spcAft>
                <a:spcPts val="600"/>
              </a:spcAft>
              <a:buFont typeface="Wingdings" pitchFamily="2" charset="2"/>
              <a:buChar char="§"/>
            </a:pPr>
            <a:endParaRPr lang="ar-KW" sz="2800" b="1" dirty="0" smtClean="0">
              <a:solidFill>
                <a:schemeClr val="tx2">
                  <a:lumMod val="75000"/>
                </a:schemeClr>
              </a:solidFill>
              <a:latin typeface="Calibri" pitchFamily="34" charset="0"/>
            </a:endParaRPr>
          </a:p>
          <a:p>
            <a:pPr lvl="0" algn="just" rtl="1" fontAlgn="base">
              <a:spcBef>
                <a:spcPct val="0"/>
              </a:spcBef>
              <a:spcAft>
                <a:spcPts val="600"/>
              </a:spcAft>
            </a:pPr>
            <a:endParaRPr lang="ar-KW" sz="2800" b="1" dirty="0" smtClean="0">
              <a:solidFill>
                <a:schemeClr val="tx2">
                  <a:lumMod val="75000"/>
                </a:schemeClr>
              </a:solidFill>
              <a:latin typeface="Calibri" pitchFamily="34" charset="0"/>
            </a:endParaRPr>
          </a:p>
          <a:p>
            <a:pPr lvl="0" algn="just" rtl="1" fontAlgn="base">
              <a:spcBef>
                <a:spcPct val="0"/>
              </a:spcBef>
              <a:spcAft>
                <a:spcPts val="600"/>
              </a:spcAft>
            </a:pPr>
            <a:endParaRPr lang="ar-KW" sz="2800" b="1" dirty="0">
              <a:solidFill>
                <a:schemeClr val="tx2">
                  <a:lumMod val="75000"/>
                </a:schemeClr>
              </a:solidFill>
              <a:latin typeface="Calibri" pitchFamily="34" charset="0"/>
            </a:endParaRPr>
          </a:p>
          <a:p>
            <a:pPr lvl="0" algn="just" rtl="1" fontAlgn="base">
              <a:spcBef>
                <a:spcPct val="0"/>
              </a:spcBef>
              <a:spcAft>
                <a:spcPts val="600"/>
              </a:spcAft>
            </a:pPr>
            <a:endParaRPr lang="ar-KW" sz="2800" b="1" dirty="0" smtClean="0">
              <a:solidFill>
                <a:schemeClr val="tx2">
                  <a:lumMod val="75000"/>
                </a:schemeClr>
              </a:solidFill>
              <a:latin typeface="Calibri" pitchFamily="34" charset="0"/>
            </a:endParaRPr>
          </a:p>
          <a:p>
            <a:pPr marL="0" lvl="0" indent="0" algn="just" rtl="1" fontAlgn="base">
              <a:spcBef>
                <a:spcPct val="0"/>
              </a:spcBef>
              <a:spcAft>
                <a:spcPts val="600"/>
              </a:spcAft>
              <a:buNone/>
            </a:pPr>
            <a:endParaRPr lang="ar-KW" sz="2800" b="1" dirty="0">
              <a:solidFill>
                <a:schemeClr val="tx2">
                  <a:lumMod val="75000"/>
                </a:schemeClr>
              </a:solidFill>
              <a:latin typeface="Calibri" pitchFamily="34" charset="0"/>
            </a:endParaRPr>
          </a:p>
        </p:txBody>
      </p:sp>
      <p:sp>
        <p:nvSpPr>
          <p:cNvPr id="4" name="Slide Number Placeholder 3"/>
          <p:cNvSpPr>
            <a:spLocks noGrp="1"/>
          </p:cNvSpPr>
          <p:nvPr>
            <p:ph type="sldNum" sz="quarter" idx="12"/>
          </p:nvPr>
        </p:nvSpPr>
        <p:spPr/>
        <p:txBody>
          <a:bodyPr/>
          <a:lstStyle/>
          <a:p>
            <a:fld id="{2E51A151-84BD-4E71-B744-C440629F458B}" type="slidenum">
              <a:rPr lang="en-US" smtClean="0">
                <a:solidFill>
                  <a:schemeClr val="tx2">
                    <a:lumMod val="75000"/>
                  </a:schemeClr>
                </a:solidFill>
              </a:rPr>
              <a:pPr/>
              <a:t>18</a:t>
            </a:fld>
            <a:endParaRPr lang="en-US" dirty="0">
              <a:solidFill>
                <a:schemeClr val="tx2">
                  <a:lumMod val="75000"/>
                </a:schemeClr>
              </a:solidFill>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32656"/>
            <a:ext cx="3170956" cy="914400"/>
          </a:xfrm>
          <a:prstGeom prst="rect">
            <a:avLst/>
          </a:prstGeom>
        </p:spPr>
      </p:pic>
      <p:pic>
        <p:nvPicPr>
          <p:cNvPr id="8"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5" name="TextBox 4"/>
          <p:cNvSpPr txBox="1"/>
          <p:nvPr/>
        </p:nvSpPr>
        <p:spPr>
          <a:xfrm>
            <a:off x="3917404" y="497468"/>
            <a:ext cx="4610472" cy="584775"/>
          </a:xfrm>
          <a:prstGeom prst="rect">
            <a:avLst/>
          </a:prstGeom>
          <a:noFill/>
        </p:spPr>
        <p:txBody>
          <a:bodyPr wrap="square" rtlCol="0">
            <a:spAutoFit/>
          </a:bodyPr>
          <a:lstStyle/>
          <a:p>
            <a:pPr algn="r"/>
            <a:r>
              <a:rPr lang="ar-KW" sz="3200" b="1" dirty="0" smtClean="0">
                <a:solidFill>
                  <a:schemeClr val="tx2">
                    <a:lumMod val="75000"/>
                  </a:schemeClr>
                </a:solidFill>
              </a:rPr>
              <a:t>علاقة اللجنة بالهيئة :</a:t>
            </a:r>
            <a:endParaRPr lang="ar-KW" sz="3200" b="1" dirty="0">
              <a:solidFill>
                <a:schemeClr val="tx2">
                  <a:lumMod val="75000"/>
                </a:schemeClr>
              </a:solidFill>
            </a:endParaRPr>
          </a:p>
        </p:txBody>
      </p:sp>
      <p:cxnSp>
        <p:nvCxnSpPr>
          <p:cNvPr id="10" name="Straight Connector 9"/>
          <p:cNvCxnSpPr/>
          <p:nvPr/>
        </p:nvCxnSpPr>
        <p:spPr>
          <a:xfrm>
            <a:off x="3635896" y="1196752"/>
            <a:ext cx="4824536"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38802666"/>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63888" y="692696"/>
            <a:ext cx="5167476" cy="706090"/>
          </a:xfrm>
        </p:spPr>
        <p:txBody>
          <a:bodyPr>
            <a:normAutofit/>
          </a:bodyPr>
          <a:lstStyle/>
          <a:p>
            <a:pPr algn="r" rtl="1"/>
            <a:r>
              <a:rPr lang="en-US" sz="3200" b="1" dirty="0" smtClean="0">
                <a:solidFill>
                  <a:schemeClr val="tx2">
                    <a:lumMod val="75000"/>
                  </a:schemeClr>
                </a:solidFill>
              </a:rPr>
              <a:t> </a:t>
            </a:r>
            <a:endParaRPr lang="en-US" dirty="0">
              <a:solidFill>
                <a:schemeClr val="tx2">
                  <a:lumMod val="75000"/>
                </a:schemeClr>
              </a:solidFill>
            </a:endParaRPr>
          </a:p>
        </p:txBody>
      </p:sp>
      <p:sp>
        <p:nvSpPr>
          <p:cNvPr id="3" name="Content Placeholder 2"/>
          <p:cNvSpPr>
            <a:spLocks noGrp="1"/>
          </p:cNvSpPr>
          <p:nvPr>
            <p:ph idx="1"/>
          </p:nvPr>
        </p:nvSpPr>
        <p:spPr>
          <a:xfrm>
            <a:off x="395536" y="1556792"/>
            <a:ext cx="8424936" cy="4569371"/>
          </a:xfrm>
        </p:spPr>
        <p:txBody>
          <a:bodyPr>
            <a:normAutofit/>
          </a:bodyPr>
          <a:lstStyle/>
          <a:p>
            <a:pPr marL="0" lvl="0" indent="0" algn="just" rtl="1" fontAlgn="base">
              <a:lnSpc>
                <a:spcPct val="120000"/>
              </a:lnSpc>
              <a:spcAft>
                <a:spcPts val="600"/>
              </a:spcAft>
              <a:buNone/>
            </a:pPr>
            <a:r>
              <a:rPr lang="ar-KW" sz="2600" b="1" dirty="0" smtClean="0">
                <a:solidFill>
                  <a:schemeClr val="tx2">
                    <a:lumMod val="75000"/>
                  </a:schemeClr>
                </a:solidFill>
                <a:latin typeface="Times New Roman"/>
                <a:cs typeface="Simplified Arabic"/>
              </a:rPr>
              <a:t>علاقة </a:t>
            </a:r>
            <a:r>
              <a:rPr lang="ar-KW" sz="2600" b="1" dirty="0">
                <a:solidFill>
                  <a:schemeClr val="tx2">
                    <a:lumMod val="75000"/>
                  </a:schemeClr>
                </a:solidFill>
                <a:latin typeface="Times New Roman"/>
                <a:cs typeface="Simplified Arabic"/>
              </a:rPr>
              <a:t>اللجنة بمجلس </a:t>
            </a:r>
            <a:r>
              <a:rPr lang="ar-KW" sz="2600" b="1" dirty="0" smtClean="0">
                <a:solidFill>
                  <a:schemeClr val="tx2">
                    <a:lumMod val="75000"/>
                  </a:schemeClr>
                </a:solidFill>
                <a:latin typeface="Times New Roman"/>
                <a:cs typeface="Simplified Arabic"/>
              </a:rPr>
              <a:t>التأديب بهيئة </a:t>
            </a:r>
            <a:r>
              <a:rPr lang="ar-KW" sz="2600" b="1" dirty="0">
                <a:solidFill>
                  <a:schemeClr val="tx2">
                    <a:lumMod val="75000"/>
                  </a:schemeClr>
                </a:solidFill>
                <a:latin typeface="Times New Roman"/>
                <a:cs typeface="Simplified Arabic"/>
              </a:rPr>
              <a:t>أسواق </a:t>
            </a:r>
            <a:r>
              <a:rPr lang="ar-KW" sz="2600" b="1" dirty="0" smtClean="0">
                <a:solidFill>
                  <a:schemeClr val="tx2">
                    <a:lumMod val="75000"/>
                  </a:schemeClr>
                </a:solidFill>
                <a:latin typeface="Times New Roman"/>
                <a:cs typeface="Simplified Arabic"/>
              </a:rPr>
              <a:t>المال :</a:t>
            </a:r>
            <a:endParaRPr lang="en-US" sz="2600" dirty="0">
              <a:solidFill>
                <a:schemeClr val="tx2">
                  <a:lumMod val="75000"/>
                </a:schemeClr>
              </a:solidFill>
              <a:latin typeface="Times New Roman"/>
              <a:ea typeface="Times New Roman"/>
            </a:endParaRPr>
          </a:p>
          <a:p>
            <a:pPr marL="0" indent="0" algn="justLow" rtl="1" fontAlgn="base">
              <a:lnSpc>
                <a:spcPct val="120000"/>
              </a:lnSpc>
              <a:spcAft>
                <a:spcPts val="600"/>
              </a:spcAft>
              <a:buNone/>
            </a:pPr>
            <a:r>
              <a:rPr lang="ar-KW" sz="2600" b="1" dirty="0" smtClean="0">
                <a:solidFill>
                  <a:schemeClr val="tx2">
                    <a:lumMod val="75000"/>
                  </a:schemeClr>
                </a:solidFill>
                <a:cs typeface="Simplified Arabic"/>
              </a:rPr>
              <a:t>من خلال إحالة ملفات الشكاوى إلى المجلس </a:t>
            </a:r>
            <a:r>
              <a:rPr lang="ar-KW" sz="2600" b="1" dirty="0">
                <a:solidFill>
                  <a:schemeClr val="tx2">
                    <a:lumMod val="75000"/>
                  </a:schemeClr>
                </a:solidFill>
                <a:cs typeface="Simplified Arabic"/>
              </a:rPr>
              <a:t>التأديبى في حال تبين للجنة ثبوت مخالفة المشكو بحقه لأحكام القانون رقم 7 لسنة 2010 بشأن </a:t>
            </a:r>
            <a:r>
              <a:rPr lang="ar-KW" sz="2600" b="1" dirty="0" smtClean="0">
                <a:solidFill>
                  <a:schemeClr val="tx2">
                    <a:lumMod val="75000"/>
                  </a:schemeClr>
                </a:solidFill>
                <a:cs typeface="Simplified Arabic"/>
              </a:rPr>
              <a:t>إنشاء هيئة </a:t>
            </a:r>
            <a:r>
              <a:rPr lang="ar-KW" sz="2600" b="1" dirty="0">
                <a:solidFill>
                  <a:schemeClr val="tx2">
                    <a:lumMod val="75000"/>
                  </a:schemeClr>
                </a:solidFill>
                <a:cs typeface="Simplified Arabic"/>
              </a:rPr>
              <a:t>أسواق المال ولائحته التنفيذية وكافة القرارات والتعليمات الصادره من </a:t>
            </a:r>
            <a:r>
              <a:rPr lang="ar-KW" sz="2600" b="1" dirty="0" smtClean="0">
                <a:solidFill>
                  <a:schemeClr val="tx2">
                    <a:lumMod val="75000"/>
                  </a:schemeClr>
                </a:solidFill>
                <a:cs typeface="Simplified Arabic"/>
              </a:rPr>
              <a:t>الهيئة , قرارت مجلس التأديب هي أساس تعمل به اللجنة.</a:t>
            </a:r>
            <a:endParaRPr lang="en-US" sz="2600" dirty="0" smtClean="0">
              <a:solidFill>
                <a:schemeClr val="tx2">
                  <a:lumMod val="75000"/>
                </a:schemeClr>
              </a:solidFill>
              <a:latin typeface="Times New Roman"/>
              <a:ea typeface="Times New Roman"/>
            </a:endParaRPr>
          </a:p>
          <a:p>
            <a:pPr lvl="0" algn="just" rtl="1" fontAlgn="base">
              <a:spcBef>
                <a:spcPct val="0"/>
              </a:spcBef>
              <a:spcAft>
                <a:spcPts val="600"/>
              </a:spcAft>
              <a:buFont typeface="Wingdings" pitchFamily="2" charset="2"/>
              <a:buChar char="§"/>
            </a:pPr>
            <a:endParaRPr lang="ar-KW" sz="2800" b="1" dirty="0" smtClean="0">
              <a:solidFill>
                <a:schemeClr val="tx2">
                  <a:lumMod val="75000"/>
                </a:schemeClr>
              </a:solidFill>
              <a:latin typeface="Calibri" pitchFamily="34" charset="0"/>
            </a:endParaRPr>
          </a:p>
          <a:p>
            <a:pPr lvl="0" algn="just" rtl="1" fontAlgn="base">
              <a:spcBef>
                <a:spcPct val="0"/>
              </a:spcBef>
              <a:spcAft>
                <a:spcPts val="600"/>
              </a:spcAft>
            </a:pPr>
            <a:endParaRPr lang="ar-KW" sz="2800" b="1" dirty="0" smtClean="0">
              <a:solidFill>
                <a:schemeClr val="tx2">
                  <a:lumMod val="75000"/>
                </a:schemeClr>
              </a:solidFill>
              <a:latin typeface="Calibri" pitchFamily="34" charset="0"/>
            </a:endParaRPr>
          </a:p>
          <a:p>
            <a:pPr lvl="0" algn="just" rtl="1" fontAlgn="base">
              <a:spcBef>
                <a:spcPct val="0"/>
              </a:spcBef>
              <a:spcAft>
                <a:spcPts val="600"/>
              </a:spcAft>
            </a:pPr>
            <a:endParaRPr lang="ar-KW" sz="2800" b="1" dirty="0">
              <a:solidFill>
                <a:schemeClr val="tx2">
                  <a:lumMod val="75000"/>
                </a:schemeClr>
              </a:solidFill>
              <a:latin typeface="Calibri" pitchFamily="34" charset="0"/>
            </a:endParaRPr>
          </a:p>
          <a:p>
            <a:pPr lvl="0" algn="just" rtl="1" fontAlgn="base">
              <a:spcBef>
                <a:spcPct val="0"/>
              </a:spcBef>
              <a:spcAft>
                <a:spcPts val="600"/>
              </a:spcAft>
            </a:pPr>
            <a:endParaRPr lang="ar-KW" sz="2800" b="1" dirty="0" smtClean="0">
              <a:solidFill>
                <a:schemeClr val="tx2">
                  <a:lumMod val="75000"/>
                </a:schemeClr>
              </a:solidFill>
              <a:latin typeface="Calibri" pitchFamily="34" charset="0"/>
            </a:endParaRPr>
          </a:p>
          <a:p>
            <a:pPr marL="0" lvl="0" indent="0" algn="just" rtl="1" fontAlgn="base">
              <a:spcBef>
                <a:spcPct val="0"/>
              </a:spcBef>
              <a:spcAft>
                <a:spcPts val="600"/>
              </a:spcAft>
              <a:buNone/>
            </a:pPr>
            <a:endParaRPr lang="ar-KW" sz="2800" b="1" dirty="0">
              <a:solidFill>
                <a:schemeClr val="tx2">
                  <a:lumMod val="75000"/>
                </a:schemeClr>
              </a:solidFill>
              <a:latin typeface="Calibri" pitchFamily="34" charset="0"/>
            </a:endParaRPr>
          </a:p>
        </p:txBody>
      </p:sp>
      <p:sp>
        <p:nvSpPr>
          <p:cNvPr id="4" name="Slide Number Placeholder 3"/>
          <p:cNvSpPr>
            <a:spLocks noGrp="1"/>
          </p:cNvSpPr>
          <p:nvPr>
            <p:ph type="sldNum" sz="quarter" idx="12"/>
          </p:nvPr>
        </p:nvSpPr>
        <p:spPr/>
        <p:txBody>
          <a:bodyPr/>
          <a:lstStyle/>
          <a:p>
            <a:fld id="{2E51A151-84BD-4E71-B744-C440629F458B}" type="slidenum">
              <a:rPr lang="en-US" smtClean="0">
                <a:solidFill>
                  <a:schemeClr val="tx2">
                    <a:lumMod val="75000"/>
                  </a:schemeClr>
                </a:solidFill>
              </a:rPr>
              <a:pPr/>
              <a:t>19</a:t>
            </a:fld>
            <a:endParaRPr lang="en-US" dirty="0">
              <a:solidFill>
                <a:schemeClr val="tx2">
                  <a:lumMod val="75000"/>
                </a:schemeClr>
              </a:solidFill>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32656"/>
            <a:ext cx="3170956" cy="914400"/>
          </a:xfrm>
          <a:prstGeom prst="rect">
            <a:avLst/>
          </a:prstGeom>
        </p:spPr>
      </p:pic>
      <p:pic>
        <p:nvPicPr>
          <p:cNvPr id="8"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5" name="TextBox 4"/>
          <p:cNvSpPr txBox="1"/>
          <p:nvPr/>
        </p:nvSpPr>
        <p:spPr>
          <a:xfrm>
            <a:off x="3917404" y="497468"/>
            <a:ext cx="4610472" cy="584775"/>
          </a:xfrm>
          <a:prstGeom prst="rect">
            <a:avLst/>
          </a:prstGeom>
          <a:noFill/>
        </p:spPr>
        <p:txBody>
          <a:bodyPr wrap="square" rtlCol="0">
            <a:spAutoFit/>
          </a:bodyPr>
          <a:lstStyle/>
          <a:p>
            <a:pPr algn="r"/>
            <a:r>
              <a:rPr lang="ar-KW" sz="3200" b="1" dirty="0" smtClean="0">
                <a:solidFill>
                  <a:schemeClr val="tx2">
                    <a:lumMod val="75000"/>
                  </a:schemeClr>
                </a:solidFill>
              </a:rPr>
              <a:t>علاقة اللجنة بالهيئة :</a:t>
            </a:r>
            <a:endParaRPr lang="ar-KW" sz="3200" b="1" dirty="0">
              <a:solidFill>
                <a:schemeClr val="tx2">
                  <a:lumMod val="75000"/>
                </a:schemeClr>
              </a:solidFill>
            </a:endParaRPr>
          </a:p>
        </p:txBody>
      </p:sp>
      <p:cxnSp>
        <p:nvCxnSpPr>
          <p:cNvPr id="10" name="Straight Connector 9"/>
          <p:cNvCxnSpPr/>
          <p:nvPr/>
        </p:nvCxnSpPr>
        <p:spPr>
          <a:xfrm>
            <a:off x="3635896" y="1196752"/>
            <a:ext cx="4824536"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6646928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4" y="274638"/>
            <a:ext cx="5876925" cy="706090"/>
          </a:xfrm>
        </p:spPr>
        <p:txBody>
          <a:bodyPr>
            <a:normAutofit/>
          </a:bodyPr>
          <a:lstStyle/>
          <a:p>
            <a:pPr algn="r" rtl="1"/>
            <a:r>
              <a:rPr lang="ar-KW" sz="3200" b="1" dirty="0" smtClean="0">
                <a:solidFill>
                  <a:schemeClr val="tx2">
                    <a:lumMod val="75000"/>
                  </a:schemeClr>
                </a:solidFill>
              </a:rPr>
              <a:t>مقدمــــــــة</a:t>
            </a:r>
            <a:endParaRPr lang="en-US" dirty="0">
              <a:solidFill>
                <a:schemeClr val="tx2">
                  <a:lumMod val="75000"/>
                </a:schemeClr>
              </a:solidFill>
            </a:endParaRPr>
          </a:p>
        </p:txBody>
      </p:sp>
      <p:sp>
        <p:nvSpPr>
          <p:cNvPr id="3" name="Content Placeholder 2"/>
          <p:cNvSpPr>
            <a:spLocks noGrp="1"/>
          </p:cNvSpPr>
          <p:nvPr>
            <p:ph idx="1"/>
          </p:nvPr>
        </p:nvSpPr>
        <p:spPr>
          <a:xfrm>
            <a:off x="395536" y="1247056"/>
            <a:ext cx="8424936" cy="4879107"/>
          </a:xfrm>
        </p:spPr>
        <p:txBody>
          <a:bodyPr>
            <a:normAutofit/>
          </a:bodyPr>
          <a:lstStyle/>
          <a:p>
            <a:pPr marL="0" lvl="0" indent="0" algn="just" rtl="1" fontAlgn="base">
              <a:lnSpc>
                <a:spcPct val="120000"/>
              </a:lnSpc>
              <a:spcBef>
                <a:spcPct val="0"/>
              </a:spcBef>
              <a:spcAft>
                <a:spcPts val="600"/>
              </a:spcAft>
              <a:buNone/>
            </a:pPr>
            <a:endParaRPr lang="ar-KW" sz="3000" b="1" dirty="0" smtClean="0">
              <a:solidFill>
                <a:srgbClr val="0070C0"/>
              </a:solidFill>
              <a:latin typeface="Simplified Arabic" pitchFamily="18" charset="-78"/>
              <a:cs typeface="Simplified Arabic" pitchFamily="18" charset="-78"/>
            </a:endParaRPr>
          </a:p>
          <a:p>
            <a:pPr marL="0" lvl="0" indent="0" algn="justLow" rtl="1" fontAlgn="base">
              <a:lnSpc>
                <a:spcPct val="120000"/>
              </a:lnSpc>
              <a:spcBef>
                <a:spcPct val="0"/>
              </a:spcBef>
              <a:spcAft>
                <a:spcPts val="600"/>
              </a:spcAft>
              <a:buNone/>
            </a:pPr>
            <a:r>
              <a:rPr lang="ar-KW" sz="3000" b="1" dirty="0" smtClean="0">
                <a:solidFill>
                  <a:schemeClr val="tx2">
                    <a:lumMod val="75000"/>
                  </a:schemeClr>
                </a:solidFill>
                <a:latin typeface="Simplified Arabic" pitchFamily="18" charset="-78"/>
                <a:cs typeface="Simplified Arabic" pitchFamily="18" charset="-78"/>
              </a:rPr>
              <a:t>تعقد هيئة أسواق المال هذه الورشة بغرض توعية الأفراد والأشخاص </a:t>
            </a:r>
            <a:r>
              <a:rPr lang="ar-KW" sz="3000" b="1" dirty="0">
                <a:solidFill>
                  <a:schemeClr val="tx2">
                    <a:lumMod val="75000"/>
                  </a:schemeClr>
                </a:solidFill>
                <a:latin typeface="Simplified Arabic" pitchFamily="18" charset="-78"/>
                <a:cs typeface="Simplified Arabic" pitchFamily="18" charset="-78"/>
              </a:rPr>
              <a:t>المرخص لهم والمعنيين </a:t>
            </a:r>
            <a:r>
              <a:rPr lang="ar-KW" sz="3000" b="1" dirty="0" smtClean="0">
                <a:solidFill>
                  <a:schemeClr val="tx2">
                    <a:lumMod val="75000"/>
                  </a:schemeClr>
                </a:solidFill>
                <a:latin typeface="Simplified Arabic" pitchFamily="18" charset="-78"/>
                <a:cs typeface="Simplified Arabic" pitchFamily="18" charset="-78"/>
              </a:rPr>
              <a:t>بأحكام القانون رقم 7 لسنة 2010 بشأن إنشاء هيئة أسواق المال وتنظيم نشاط الأوراق المالية, وبيان دور لجنة الشكاوى والتظلمات في تحقيق أهداف التي أنشأت من أجلها هيئة أسواق المال, وذلك من خلال التعريف بإجراءات تقديم الشكاوى والتظلمات الى الهيئة بإعتبارها الجهة الرقابية المعنية بضمان الالتزام بالقوانين واللوائح ذات العلاقة بنشاط الأوراق المالية.</a:t>
            </a:r>
            <a:endParaRPr lang="ar-KW" sz="3000" b="1" dirty="0">
              <a:solidFill>
                <a:schemeClr val="tx2">
                  <a:lumMod val="75000"/>
                </a:schemeClr>
              </a:solidFill>
              <a:latin typeface="Simplified Arabic" pitchFamily="18" charset="-78"/>
              <a:cs typeface="Simplified Arabic" pitchFamily="18" charset="-78"/>
            </a:endParaRPr>
          </a:p>
          <a:p>
            <a:pPr marL="0" lvl="0" indent="0" algn="just" rtl="1" fontAlgn="base">
              <a:spcBef>
                <a:spcPct val="0"/>
              </a:spcBef>
              <a:spcAft>
                <a:spcPts val="600"/>
              </a:spcAft>
              <a:buNone/>
            </a:pPr>
            <a:endParaRPr lang="ar-KW" sz="2800" dirty="0" smtClean="0">
              <a:solidFill>
                <a:schemeClr val="accent1">
                  <a:lumMod val="75000"/>
                </a:schemeClr>
              </a:solidFill>
              <a:latin typeface="Calibri" pitchFamily="34" charset="0"/>
            </a:endParaRPr>
          </a:p>
          <a:p>
            <a:pPr marL="0" lvl="0" indent="0" algn="just" rtl="1" fontAlgn="base">
              <a:spcBef>
                <a:spcPct val="0"/>
              </a:spcBef>
              <a:spcAft>
                <a:spcPts val="600"/>
              </a:spcAft>
              <a:buNone/>
            </a:pPr>
            <a:endParaRPr lang="ar-KW" sz="2800" dirty="0">
              <a:solidFill>
                <a:schemeClr val="accent1">
                  <a:lumMod val="75000"/>
                </a:schemeClr>
              </a:solidFill>
              <a:latin typeface="Calibri" pitchFamily="34" charset="0"/>
            </a:endParaRPr>
          </a:p>
        </p:txBody>
      </p:sp>
      <p:sp>
        <p:nvSpPr>
          <p:cNvPr id="4" name="Slide Number Placeholder 3"/>
          <p:cNvSpPr>
            <a:spLocks noGrp="1"/>
          </p:cNvSpPr>
          <p:nvPr>
            <p:ph type="sldNum" sz="quarter" idx="12"/>
          </p:nvPr>
        </p:nvSpPr>
        <p:spPr/>
        <p:txBody>
          <a:bodyPr/>
          <a:lstStyle/>
          <a:p>
            <a:fld id="{2E51A151-84BD-4E71-B744-C440629F458B}" type="slidenum">
              <a:rPr lang="en-US" smtClean="0">
                <a:solidFill>
                  <a:schemeClr val="accent1">
                    <a:lumMod val="75000"/>
                  </a:schemeClr>
                </a:solidFill>
              </a:rPr>
              <a:pPr/>
              <a:t>2</a:t>
            </a:fld>
            <a:endParaRPr lang="en-US" dirty="0">
              <a:solidFill>
                <a:schemeClr val="accent1">
                  <a:lumMod val="75000"/>
                </a:schemeClr>
              </a:solidFill>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32656"/>
            <a:ext cx="3170956" cy="914400"/>
          </a:xfrm>
          <a:prstGeom prst="rect">
            <a:avLst/>
          </a:prstGeom>
        </p:spPr>
      </p:pic>
      <p:pic>
        <p:nvPicPr>
          <p:cNvPr id="8"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2" name="Straight Connector 11"/>
          <p:cNvCxnSpPr/>
          <p:nvPr/>
        </p:nvCxnSpPr>
        <p:spPr>
          <a:xfrm>
            <a:off x="3704356" y="1121728"/>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476413137"/>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63888" y="692696"/>
            <a:ext cx="5167476" cy="706090"/>
          </a:xfrm>
        </p:spPr>
        <p:txBody>
          <a:bodyPr>
            <a:normAutofit/>
          </a:bodyPr>
          <a:lstStyle/>
          <a:p>
            <a:pPr algn="r" rtl="1"/>
            <a:r>
              <a:rPr lang="en-US" sz="3200" b="1" dirty="0" smtClean="0">
                <a:solidFill>
                  <a:schemeClr val="tx2">
                    <a:lumMod val="75000"/>
                  </a:schemeClr>
                </a:solidFill>
              </a:rPr>
              <a:t> </a:t>
            </a:r>
            <a:endParaRPr lang="en-US" dirty="0">
              <a:solidFill>
                <a:schemeClr val="tx2">
                  <a:lumMod val="75000"/>
                </a:schemeClr>
              </a:solidFill>
            </a:endParaRPr>
          </a:p>
        </p:txBody>
      </p:sp>
      <p:sp>
        <p:nvSpPr>
          <p:cNvPr id="3" name="Content Placeholder 2"/>
          <p:cNvSpPr>
            <a:spLocks noGrp="1"/>
          </p:cNvSpPr>
          <p:nvPr>
            <p:ph idx="1"/>
          </p:nvPr>
        </p:nvSpPr>
        <p:spPr>
          <a:xfrm>
            <a:off x="395536" y="1556792"/>
            <a:ext cx="8424936" cy="4569371"/>
          </a:xfrm>
        </p:spPr>
        <p:txBody>
          <a:bodyPr>
            <a:normAutofit/>
          </a:bodyPr>
          <a:lstStyle/>
          <a:p>
            <a:pPr marL="0" lvl="0" indent="0" algn="just" rtl="1" fontAlgn="base">
              <a:lnSpc>
                <a:spcPct val="120000"/>
              </a:lnSpc>
              <a:spcAft>
                <a:spcPts val="600"/>
              </a:spcAft>
              <a:buNone/>
            </a:pPr>
            <a:r>
              <a:rPr lang="ar-KW" sz="2600" b="1" dirty="0" smtClean="0">
                <a:solidFill>
                  <a:schemeClr val="tx2">
                    <a:lumMod val="75000"/>
                  </a:schemeClr>
                </a:solidFill>
                <a:latin typeface="Times New Roman"/>
                <a:cs typeface="Simplified Arabic"/>
              </a:rPr>
              <a:t>علاقة </a:t>
            </a:r>
            <a:r>
              <a:rPr lang="ar-KW" sz="2600" b="1" dirty="0">
                <a:solidFill>
                  <a:schemeClr val="tx2">
                    <a:lumMod val="75000"/>
                  </a:schemeClr>
                </a:solidFill>
                <a:latin typeface="Times New Roman"/>
                <a:cs typeface="Simplified Arabic"/>
              </a:rPr>
              <a:t>اللجنة </a:t>
            </a:r>
            <a:r>
              <a:rPr lang="ar-KW" sz="2600" b="1" dirty="0" smtClean="0">
                <a:solidFill>
                  <a:schemeClr val="tx2">
                    <a:lumMod val="75000"/>
                  </a:schemeClr>
                </a:solidFill>
                <a:latin typeface="Times New Roman"/>
                <a:cs typeface="Simplified Arabic"/>
              </a:rPr>
              <a:t>بإدارات هيئة </a:t>
            </a:r>
            <a:r>
              <a:rPr lang="ar-KW" sz="2600" b="1" dirty="0">
                <a:solidFill>
                  <a:schemeClr val="tx2">
                    <a:lumMod val="75000"/>
                  </a:schemeClr>
                </a:solidFill>
                <a:latin typeface="Times New Roman"/>
                <a:cs typeface="Simplified Arabic"/>
              </a:rPr>
              <a:t>أسواق </a:t>
            </a:r>
            <a:r>
              <a:rPr lang="ar-KW" sz="2600" b="1" dirty="0" smtClean="0">
                <a:solidFill>
                  <a:schemeClr val="tx2">
                    <a:lumMod val="75000"/>
                  </a:schemeClr>
                </a:solidFill>
                <a:latin typeface="Times New Roman"/>
                <a:cs typeface="Simplified Arabic"/>
              </a:rPr>
              <a:t>المال :</a:t>
            </a:r>
          </a:p>
          <a:p>
            <a:pPr marL="0" lvl="0" indent="0" algn="justLow" rtl="1" fontAlgn="base">
              <a:lnSpc>
                <a:spcPct val="120000"/>
              </a:lnSpc>
              <a:spcAft>
                <a:spcPts val="600"/>
              </a:spcAft>
              <a:buNone/>
            </a:pPr>
            <a:r>
              <a:rPr lang="ar-KW" sz="2600" b="1" dirty="0" smtClean="0">
                <a:solidFill>
                  <a:schemeClr val="tx2">
                    <a:lumMod val="75000"/>
                  </a:schemeClr>
                </a:solidFill>
                <a:latin typeface="Simplified Arabic" pitchFamily="18" charset="-78"/>
                <a:cs typeface="Simplified Arabic" pitchFamily="18" charset="-78"/>
              </a:rPr>
              <a:t>هناك علاقة تعاون من خلال البحث عن حقيقة الشكوى المقدمة , وبالنسبة للتظلمات من خلال البحث عن ظروف إصدار القرار المتظلم منه.</a:t>
            </a:r>
            <a:endParaRPr lang="ar-KW" sz="2600" dirty="0">
              <a:solidFill>
                <a:schemeClr val="tx2">
                  <a:lumMod val="75000"/>
                </a:schemeClr>
              </a:solidFill>
              <a:latin typeface="Simplified Arabic" pitchFamily="18" charset="-78"/>
              <a:ea typeface="Times New Roman"/>
              <a:cs typeface="Simplified Arabic" pitchFamily="18" charset="-78"/>
            </a:endParaRPr>
          </a:p>
          <a:p>
            <a:pPr lvl="0" algn="just" rtl="1" fontAlgn="base">
              <a:lnSpc>
                <a:spcPct val="120000"/>
              </a:lnSpc>
              <a:spcAft>
                <a:spcPts val="600"/>
              </a:spcAft>
            </a:pPr>
            <a:endParaRPr lang="en-US" sz="2400" dirty="0">
              <a:solidFill>
                <a:schemeClr val="tx2">
                  <a:lumMod val="75000"/>
                </a:schemeClr>
              </a:solidFill>
              <a:latin typeface="Times New Roman"/>
              <a:ea typeface="Times New Roman"/>
            </a:endParaRPr>
          </a:p>
          <a:p>
            <a:pPr marL="0" indent="0" algn="just" rtl="1" fontAlgn="base">
              <a:lnSpc>
                <a:spcPct val="120000"/>
              </a:lnSpc>
              <a:spcAft>
                <a:spcPts val="600"/>
              </a:spcAft>
              <a:buNone/>
            </a:pPr>
            <a:endParaRPr lang="en-US" sz="2400" dirty="0" smtClean="0">
              <a:solidFill>
                <a:schemeClr val="tx2">
                  <a:lumMod val="75000"/>
                </a:schemeClr>
              </a:solidFill>
              <a:latin typeface="Times New Roman"/>
              <a:ea typeface="Times New Roman"/>
            </a:endParaRPr>
          </a:p>
          <a:p>
            <a:pPr lvl="0" algn="just" rtl="1" fontAlgn="base">
              <a:spcBef>
                <a:spcPct val="0"/>
              </a:spcBef>
              <a:spcAft>
                <a:spcPts val="600"/>
              </a:spcAft>
              <a:buFont typeface="Wingdings" pitchFamily="2" charset="2"/>
              <a:buChar char="§"/>
            </a:pPr>
            <a:endParaRPr lang="ar-KW" sz="2800" b="1" dirty="0" smtClean="0">
              <a:solidFill>
                <a:schemeClr val="tx2">
                  <a:lumMod val="75000"/>
                </a:schemeClr>
              </a:solidFill>
              <a:latin typeface="Calibri" pitchFamily="34" charset="0"/>
            </a:endParaRPr>
          </a:p>
          <a:p>
            <a:pPr lvl="0" algn="just" rtl="1" fontAlgn="base">
              <a:spcBef>
                <a:spcPct val="0"/>
              </a:spcBef>
              <a:spcAft>
                <a:spcPts val="600"/>
              </a:spcAft>
            </a:pPr>
            <a:endParaRPr lang="ar-KW" sz="2800" b="1" dirty="0" smtClean="0">
              <a:solidFill>
                <a:schemeClr val="tx2">
                  <a:lumMod val="75000"/>
                </a:schemeClr>
              </a:solidFill>
              <a:latin typeface="Calibri" pitchFamily="34" charset="0"/>
            </a:endParaRPr>
          </a:p>
          <a:p>
            <a:pPr lvl="0" algn="just" rtl="1" fontAlgn="base">
              <a:spcBef>
                <a:spcPct val="0"/>
              </a:spcBef>
              <a:spcAft>
                <a:spcPts val="600"/>
              </a:spcAft>
            </a:pPr>
            <a:endParaRPr lang="ar-KW" sz="2800" b="1" dirty="0">
              <a:solidFill>
                <a:schemeClr val="tx2">
                  <a:lumMod val="75000"/>
                </a:schemeClr>
              </a:solidFill>
              <a:latin typeface="Calibri" pitchFamily="34" charset="0"/>
            </a:endParaRPr>
          </a:p>
          <a:p>
            <a:pPr lvl="0" algn="just" rtl="1" fontAlgn="base">
              <a:spcBef>
                <a:spcPct val="0"/>
              </a:spcBef>
              <a:spcAft>
                <a:spcPts val="600"/>
              </a:spcAft>
            </a:pPr>
            <a:endParaRPr lang="ar-KW" sz="2800" b="1" dirty="0" smtClean="0">
              <a:solidFill>
                <a:schemeClr val="tx2">
                  <a:lumMod val="75000"/>
                </a:schemeClr>
              </a:solidFill>
              <a:latin typeface="Calibri" pitchFamily="34" charset="0"/>
            </a:endParaRPr>
          </a:p>
          <a:p>
            <a:pPr marL="0" lvl="0" indent="0" algn="just" rtl="1" fontAlgn="base">
              <a:spcBef>
                <a:spcPct val="0"/>
              </a:spcBef>
              <a:spcAft>
                <a:spcPts val="600"/>
              </a:spcAft>
              <a:buNone/>
            </a:pPr>
            <a:endParaRPr lang="ar-KW" sz="2800" b="1" dirty="0">
              <a:solidFill>
                <a:schemeClr val="tx2">
                  <a:lumMod val="75000"/>
                </a:schemeClr>
              </a:solidFill>
              <a:latin typeface="Calibri" pitchFamily="34" charset="0"/>
            </a:endParaRPr>
          </a:p>
        </p:txBody>
      </p:sp>
      <p:sp>
        <p:nvSpPr>
          <p:cNvPr id="4" name="Slide Number Placeholder 3"/>
          <p:cNvSpPr>
            <a:spLocks noGrp="1"/>
          </p:cNvSpPr>
          <p:nvPr>
            <p:ph type="sldNum" sz="quarter" idx="12"/>
          </p:nvPr>
        </p:nvSpPr>
        <p:spPr/>
        <p:txBody>
          <a:bodyPr/>
          <a:lstStyle/>
          <a:p>
            <a:fld id="{2E51A151-84BD-4E71-B744-C440629F458B}" type="slidenum">
              <a:rPr lang="en-US" smtClean="0">
                <a:solidFill>
                  <a:schemeClr val="tx2">
                    <a:lumMod val="75000"/>
                  </a:schemeClr>
                </a:solidFill>
              </a:rPr>
              <a:pPr/>
              <a:t>20</a:t>
            </a:fld>
            <a:endParaRPr lang="en-US" dirty="0">
              <a:solidFill>
                <a:schemeClr val="tx2">
                  <a:lumMod val="75000"/>
                </a:schemeClr>
              </a:solidFill>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32656"/>
            <a:ext cx="3170956" cy="914400"/>
          </a:xfrm>
          <a:prstGeom prst="rect">
            <a:avLst/>
          </a:prstGeom>
        </p:spPr>
      </p:pic>
      <p:pic>
        <p:nvPicPr>
          <p:cNvPr id="8"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5" name="TextBox 4"/>
          <p:cNvSpPr txBox="1"/>
          <p:nvPr/>
        </p:nvSpPr>
        <p:spPr>
          <a:xfrm>
            <a:off x="3917404" y="497468"/>
            <a:ext cx="4610472" cy="584775"/>
          </a:xfrm>
          <a:prstGeom prst="rect">
            <a:avLst/>
          </a:prstGeom>
          <a:noFill/>
        </p:spPr>
        <p:txBody>
          <a:bodyPr wrap="square" rtlCol="0">
            <a:spAutoFit/>
          </a:bodyPr>
          <a:lstStyle/>
          <a:p>
            <a:pPr algn="r"/>
            <a:r>
              <a:rPr lang="ar-KW" sz="3200" b="1" dirty="0" smtClean="0">
                <a:solidFill>
                  <a:schemeClr val="tx2">
                    <a:lumMod val="75000"/>
                  </a:schemeClr>
                </a:solidFill>
              </a:rPr>
              <a:t>علاقة اللجنة بالهيئة :</a:t>
            </a:r>
            <a:endParaRPr lang="ar-KW" sz="3200" b="1" dirty="0">
              <a:solidFill>
                <a:schemeClr val="tx2">
                  <a:lumMod val="75000"/>
                </a:schemeClr>
              </a:solidFill>
            </a:endParaRPr>
          </a:p>
        </p:txBody>
      </p:sp>
      <p:cxnSp>
        <p:nvCxnSpPr>
          <p:cNvPr id="10" name="Straight Connector 9"/>
          <p:cNvCxnSpPr/>
          <p:nvPr/>
        </p:nvCxnSpPr>
        <p:spPr>
          <a:xfrm>
            <a:off x="3635896" y="1196752"/>
            <a:ext cx="4824536"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66469281"/>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111469" y="2297943"/>
            <a:ext cx="7772400" cy="2262113"/>
          </a:xfrm>
        </p:spPr>
        <p:txBody>
          <a:bodyPr>
            <a:normAutofit/>
          </a:bodyPr>
          <a:lstStyle/>
          <a:p>
            <a:pPr rtl="1"/>
            <a:r>
              <a:rPr lang="ar-KW" sz="6200" b="1" dirty="0" smtClean="0">
                <a:solidFill>
                  <a:schemeClr val="tx2">
                    <a:lumMod val="75000"/>
                  </a:schemeClr>
                </a:solidFill>
                <a:cs typeface="+mn-cs"/>
              </a:rPr>
              <a:t>مع أطيب التمنيات،،،</a:t>
            </a:r>
            <a:endParaRPr lang="en-GB" sz="6200" dirty="0">
              <a:solidFill>
                <a:schemeClr val="tx2">
                  <a:lumMod val="75000"/>
                </a:schemeClr>
              </a:solidFill>
            </a:endParaRPr>
          </a:p>
        </p:txBody>
      </p:sp>
      <p:pic>
        <p:nvPicPr>
          <p:cNvPr id="6" name="Picture 5" descr="Picture 3.png"/>
          <p:cNvPicPr>
            <a:picLocks noChangeAspect="1"/>
          </p:cNvPicPr>
          <p:nvPr/>
        </p:nvPicPr>
        <p:blipFill rotWithShape="1">
          <a:blip r:embed="rId3" cstate="print"/>
          <a:srcRect r="75690"/>
          <a:stretch/>
        </p:blipFill>
        <p:spPr>
          <a:xfrm>
            <a:off x="1" y="0"/>
            <a:ext cx="2222937" cy="6858000"/>
          </a:xfrm>
          <a:prstGeom prst="rect">
            <a:avLst/>
          </a:prstGeom>
          <a:ln w="28575">
            <a:noFill/>
          </a:ln>
        </p:spPr>
      </p:pic>
      <p:sp>
        <p:nvSpPr>
          <p:cNvPr id="3" name="TextBox 2"/>
          <p:cNvSpPr txBox="1"/>
          <p:nvPr/>
        </p:nvSpPr>
        <p:spPr>
          <a:xfrm>
            <a:off x="3491880" y="1124744"/>
            <a:ext cx="5040560" cy="1569660"/>
          </a:xfrm>
          <a:prstGeom prst="rect">
            <a:avLst/>
          </a:prstGeom>
          <a:noFill/>
        </p:spPr>
        <p:txBody>
          <a:bodyPr wrap="square" rtlCol="0">
            <a:spAutoFit/>
          </a:bodyPr>
          <a:lstStyle/>
          <a:p>
            <a:pPr algn="r"/>
            <a:endParaRPr lang="ar-KW" sz="4800" b="1" u="sng" dirty="0" smtClean="0">
              <a:solidFill>
                <a:schemeClr val="tx2">
                  <a:lumMod val="75000"/>
                </a:schemeClr>
              </a:solidFill>
            </a:endParaRPr>
          </a:p>
          <a:p>
            <a:pPr marL="685800" indent="-685800" algn="r" rtl="1">
              <a:buFont typeface="Wingdings" pitchFamily="2" charset="2"/>
              <a:buChar char="ü"/>
            </a:pPr>
            <a:endParaRPr lang="en-US" sz="4800" dirty="0">
              <a:solidFill>
                <a:schemeClr val="tx2">
                  <a:lumMod val="75000"/>
                </a:schemeClr>
              </a:solidFill>
            </a:endParaRPr>
          </a:p>
        </p:txBody>
      </p:sp>
    </p:spTree>
    <p:extLst>
      <p:ext uri="{BB962C8B-B14F-4D97-AF65-F5344CB8AC3E}">
        <p14:creationId xmlns:p14="http://schemas.microsoft.com/office/powerpoint/2010/main" val="84738668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63888" y="692696"/>
            <a:ext cx="5167476" cy="706090"/>
          </a:xfrm>
        </p:spPr>
        <p:txBody>
          <a:bodyPr>
            <a:normAutofit/>
          </a:bodyPr>
          <a:lstStyle/>
          <a:p>
            <a:pPr algn="r" rtl="1"/>
            <a:r>
              <a:rPr lang="en-US" sz="3200" b="1" dirty="0" smtClean="0">
                <a:solidFill>
                  <a:schemeClr val="tx2">
                    <a:lumMod val="75000"/>
                  </a:schemeClr>
                </a:solidFill>
              </a:rPr>
              <a:t> </a:t>
            </a:r>
            <a:endParaRPr lang="en-US" dirty="0">
              <a:solidFill>
                <a:schemeClr val="tx2">
                  <a:lumMod val="75000"/>
                </a:schemeClr>
              </a:solidFill>
            </a:endParaRPr>
          </a:p>
        </p:txBody>
      </p:sp>
      <p:sp>
        <p:nvSpPr>
          <p:cNvPr id="3" name="Content Placeholder 2"/>
          <p:cNvSpPr>
            <a:spLocks noGrp="1"/>
          </p:cNvSpPr>
          <p:nvPr>
            <p:ph idx="1"/>
          </p:nvPr>
        </p:nvSpPr>
        <p:spPr>
          <a:xfrm>
            <a:off x="395536" y="1556792"/>
            <a:ext cx="8424936" cy="4569371"/>
          </a:xfrm>
        </p:spPr>
        <p:txBody>
          <a:bodyPr>
            <a:normAutofit/>
          </a:bodyPr>
          <a:lstStyle/>
          <a:p>
            <a:pPr marL="0" indent="0" algn="just" rtl="1">
              <a:buNone/>
            </a:pPr>
            <a:endParaRPr lang="ar-KW" sz="3600" b="1" dirty="0" smtClean="0">
              <a:solidFill>
                <a:schemeClr val="tx2">
                  <a:lumMod val="75000"/>
                </a:schemeClr>
              </a:solidFill>
              <a:latin typeface="Simplified Arabic" pitchFamily="18" charset="-78"/>
              <a:cs typeface="Simplified Arabic" pitchFamily="18" charset="-78"/>
            </a:endParaRPr>
          </a:p>
          <a:p>
            <a:pPr marL="0" lvl="0" indent="0" algn="justLow" rtl="1">
              <a:buNone/>
            </a:pPr>
            <a:r>
              <a:rPr lang="ar-KW" sz="2600" b="1" dirty="0" smtClean="0">
                <a:solidFill>
                  <a:schemeClr val="tx2">
                    <a:lumMod val="75000"/>
                  </a:schemeClr>
                </a:solidFill>
                <a:latin typeface="Simplified Arabic" pitchFamily="18" charset="-78"/>
                <a:ea typeface="Times New Roman"/>
                <a:cs typeface="Simplified Arabic" pitchFamily="18" charset="-78"/>
              </a:rPr>
              <a:t>تشكل </a:t>
            </a:r>
            <a:r>
              <a:rPr lang="ar-KW" sz="2600" b="1" dirty="0">
                <a:solidFill>
                  <a:schemeClr val="tx2">
                    <a:lumMod val="75000"/>
                  </a:schemeClr>
                </a:solidFill>
                <a:latin typeface="Simplified Arabic" pitchFamily="18" charset="-78"/>
                <a:ea typeface="Times New Roman"/>
                <a:cs typeface="Simplified Arabic" pitchFamily="18" charset="-78"/>
              </a:rPr>
              <a:t>اللجنة عن طريق قرار يصدر عن مجلس المفوضين بهيئة أسواق المال </a:t>
            </a:r>
            <a:r>
              <a:rPr lang="ar-KW" sz="2600" b="1" dirty="0" smtClean="0">
                <a:solidFill>
                  <a:schemeClr val="tx2">
                    <a:lumMod val="75000"/>
                  </a:schemeClr>
                </a:solidFill>
                <a:latin typeface="Simplified Arabic" pitchFamily="18" charset="-78"/>
                <a:ea typeface="Times New Roman"/>
                <a:cs typeface="Simplified Arabic" pitchFamily="18" charset="-78"/>
              </a:rPr>
              <a:t>وتتكون </a:t>
            </a:r>
            <a:r>
              <a:rPr lang="ar-KW" sz="2600" b="1" dirty="0">
                <a:solidFill>
                  <a:schemeClr val="tx2">
                    <a:lumMod val="75000"/>
                  </a:schemeClr>
                </a:solidFill>
                <a:latin typeface="Simplified Arabic" pitchFamily="18" charset="-78"/>
                <a:ea typeface="Times New Roman"/>
                <a:cs typeface="Simplified Arabic" pitchFamily="18" charset="-78"/>
              </a:rPr>
              <a:t>من ثلاثة أعضاء على الأقل، يحدد من بينهم رئيساً.</a:t>
            </a:r>
            <a:endParaRPr lang="ar-KW" sz="2600" b="1" dirty="0">
              <a:solidFill>
                <a:schemeClr val="tx2">
                  <a:lumMod val="75000"/>
                </a:schemeClr>
              </a:solidFill>
              <a:latin typeface="Simplified Arabic" pitchFamily="18" charset="-78"/>
              <a:cs typeface="Simplified Arabic" pitchFamily="18" charset="-78"/>
            </a:endParaRPr>
          </a:p>
          <a:p>
            <a:pPr marL="0" lvl="0" indent="0" algn="just" rtl="1" fontAlgn="base">
              <a:spcBef>
                <a:spcPct val="0"/>
              </a:spcBef>
              <a:spcAft>
                <a:spcPts val="600"/>
              </a:spcAft>
              <a:buNone/>
            </a:pPr>
            <a:endParaRPr lang="ar-KW" sz="2800" b="1" dirty="0" smtClean="0">
              <a:solidFill>
                <a:schemeClr val="tx2">
                  <a:lumMod val="75000"/>
                </a:schemeClr>
              </a:solidFill>
              <a:latin typeface="Calibri" pitchFamily="34" charset="0"/>
            </a:endParaRPr>
          </a:p>
          <a:p>
            <a:pPr marL="0" lvl="0" indent="0" algn="just" rtl="1" fontAlgn="base">
              <a:spcBef>
                <a:spcPct val="0"/>
              </a:spcBef>
              <a:spcAft>
                <a:spcPts val="600"/>
              </a:spcAft>
              <a:buNone/>
            </a:pPr>
            <a:endParaRPr lang="ar-KW" sz="2800" b="1" dirty="0">
              <a:solidFill>
                <a:schemeClr val="tx2">
                  <a:lumMod val="75000"/>
                </a:schemeClr>
              </a:solidFill>
              <a:latin typeface="Calibri" pitchFamily="34" charset="0"/>
            </a:endParaRPr>
          </a:p>
        </p:txBody>
      </p:sp>
      <p:sp>
        <p:nvSpPr>
          <p:cNvPr id="4" name="Slide Number Placeholder 3"/>
          <p:cNvSpPr>
            <a:spLocks noGrp="1"/>
          </p:cNvSpPr>
          <p:nvPr>
            <p:ph type="sldNum" sz="quarter" idx="12"/>
          </p:nvPr>
        </p:nvSpPr>
        <p:spPr/>
        <p:txBody>
          <a:bodyPr/>
          <a:lstStyle/>
          <a:p>
            <a:fld id="{2E51A151-84BD-4E71-B744-C440629F458B}" type="slidenum">
              <a:rPr lang="en-US" smtClean="0">
                <a:solidFill>
                  <a:schemeClr val="tx2">
                    <a:lumMod val="75000"/>
                  </a:schemeClr>
                </a:solidFill>
              </a:rPr>
              <a:pPr/>
              <a:t>3</a:t>
            </a:fld>
            <a:endParaRPr lang="en-US" dirty="0">
              <a:solidFill>
                <a:schemeClr val="tx2">
                  <a:lumMod val="75000"/>
                </a:schemeClr>
              </a:solidFill>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32656"/>
            <a:ext cx="3170956" cy="914400"/>
          </a:xfrm>
          <a:prstGeom prst="rect">
            <a:avLst/>
          </a:prstGeom>
        </p:spPr>
      </p:pic>
      <p:pic>
        <p:nvPicPr>
          <p:cNvPr id="8"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5" name="TextBox 4"/>
          <p:cNvSpPr txBox="1"/>
          <p:nvPr/>
        </p:nvSpPr>
        <p:spPr>
          <a:xfrm>
            <a:off x="3917404" y="497468"/>
            <a:ext cx="4610472" cy="584775"/>
          </a:xfrm>
          <a:prstGeom prst="rect">
            <a:avLst/>
          </a:prstGeom>
          <a:noFill/>
        </p:spPr>
        <p:txBody>
          <a:bodyPr wrap="square" rtlCol="0">
            <a:spAutoFit/>
          </a:bodyPr>
          <a:lstStyle/>
          <a:p>
            <a:pPr algn="r"/>
            <a:r>
              <a:rPr lang="ar-KW" sz="3200" b="1" dirty="0" smtClean="0">
                <a:solidFill>
                  <a:schemeClr val="tx2">
                    <a:lumMod val="75000"/>
                  </a:schemeClr>
                </a:solidFill>
              </a:rPr>
              <a:t>تشكيل لجنة الشكاوى والتظلمات : </a:t>
            </a:r>
            <a:endParaRPr lang="ar-KW" sz="3200" b="1" dirty="0">
              <a:solidFill>
                <a:schemeClr val="tx2">
                  <a:lumMod val="75000"/>
                </a:schemeClr>
              </a:solidFill>
            </a:endParaRPr>
          </a:p>
        </p:txBody>
      </p:sp>
      <p:cxnSp>
        <p:nvCxnSpPr>
          <p:cNvPr id="10" name="Straight Connector 9"/>
          <p:cNvCxnSpPr/>
          <p:nvPr/>
        </p:nvCxnSpPr>
        <p:spPr>
          <a:xfrm>
            <a:off x="3635896" y="1196752"/>
            <a:ext cx="4824536"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7224748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63888" y="692696"/>
            <a:ext cx="5167476" cy="706090"/>
          </a:xfrm>
        </p:spPr>
        <p:txBody>
          <a:bodyPr>
            <a:normAutofit/>
          </a:bodyPr>
          <a:lstStyle/>
          <a:p>
            <a:pPr algn="r" rtl="1"/>
            <a:r>
              <a:rPr lang="en-US" sz="3200" b="1" dirty="0" smtClean="0">
                <a:solidFill>
                  <a:schemeClr val="tx2">
                    <a:lumMod val="75000"/>
                  </a:schemeClr>
                </a:solidFill>
              </a:rPr>
              <a:t> </a:t>
            </a:r>
            <a:endParaRPr lang="en-US" dirty="0">
              <a:solidFill>
                <a:schemeClr val="tx2">
                  <a:lumMod val="75000"/>
                </a:schemeClr>
              </a:solidFill>
            </a:endParaRPr>
          </a:p>
        </p:txBody>
      </p:sp>
      <p:sp>
        <p:nvSpPr>
          <p:cNvPr id="3" name="Content Placeholder 2"/>
          <p:cNvSpPr>
            <a:spLocks noGrp="1"/>
          </p:cNvSpPr>
          <p:nvPr>
            <p:ph idx="1"/>
          </p:nvPr>
        </p:nvSpPr>
        <p:spPr>
          <a:xfrm>
            <a:off x="395536" y="1556792"/>
            <a:ext cx="8424936" cy="4569371"/>
          </a:xfrm>
        </p:spPr>
        <p:txBody>
          <a:bodyPr>
            <a:normAutofit/>
          </a:bodyPr>
          <a:lstStyle/>
          <a:p>
            <a:pPr marL="0" indent="0" algn="just" rtl="1">
              <a:spcAft>
                <a:spcPts val="0"/>
              </a:spcAft>
              <a:buNone/>
            </a:pPr>
            <a:endParaRPr lang="en-US" sz="3600" b="1" u="sng" dirty="0" smtClean="0">
              <a:solidFill>
                <a:schemeClr val="tx2">
                  <a:lumMod val="75000"/>
                </a:schemeClr>
              </a:solidFill>
              <a:latin typeface="Simplified Arabic" pitchFamily="18" charset="-78"/>
              <a:cs typeface="Simplified Arabic" pitchFamily="18" charset="-78"/>
            </a:endParaRPr>
          </a:p>
          <a:p>
            <a:pPr marL="0" indent="0" algn="just" rtl="1">
              <a:spcAft>
                <a:spcPts val="0"/>
              </a:spcAft>
              <a:buNone/>
            </a:pPr>
            <a:r>
              <a:rPr lang="ar-KW" sz="3600" b="1" dirty="0" smtClean="0">
                <a:solidFill>
                  <a:schemeClr val="tx2">
                    <a:lumMod val="75000"/>
                  </a:schemeClr>
                </a:solidFill>
                <a:latin typeface="Simplified Arabic" pitchFamily="18" charset="-78"/>
                <a:cs typeface="Simplified Arabic" pitchFamily="18" charset="-78"/>
              </a:rPr>
              <a:t>أولاً  : النطاق الموضوعي :</a:t>
            </a:r>
          </a:p>
          <a:p>
            <a:pPr marL="0" indent="0" algn="just" rtl="1">
              <a:spcAft>
                <a:spcPts val="0"/>
              </a:spcAft>
              <a:buNone/>
            </a:pPr>
            <a:endParaRPr lang="ar-KW" u="sng" dirty="0" smtClean="0">
              <a:solidFill>
                <a:schemeClr val="tx2">
                  <a:lumMod val="75000"/>
                </a:schemeClr>
              </a:solidFill>
              <a:latin typeface="Simplified Arabic" pitchFamily="18" charset="-78"/>
              <a:cs typeface="Simplified Arabic" pitchFamily="18" charset="-78"/>
            </a:endParaRPr>
          </a:p>
          <a:p>
            <a:pPr marL="0" indent="0" algn="r" rtl="1" eaLnBrk="0" fontAlgn="base" hangingPunct="0">
              <a:spcAft>
                <a:spcPts val="0"/>
              </a:spcAft>
              <a:buNone/>
            </a:pPr>
            <a:r>
              <a:rPr lang="ar-KW" sz="3600" b="1" dirty="0" smtClean="0">
                <a:solidFill>
                  <a:schemeClr val="tx2">
                    <a:lumMod val="75000"/>
                  </a:schemeClr>
                </a:solidFill>
                <a:latin typeface="Simplified Arabic" pitchFamily="18" charset="-78"/>
                <a:cs typeface="Simplified Arabic" pitchFamily="18" charset="-78"/>
              </a:rPr>
              <a:t>ثانياً : النطاق الشخصي   :</a:t>
            </a:r>
            <a:endParaRPr lang="en-US" sz="3600" b="1" dirty="0">
              <a:solidFill>
                <a:schemeClr val="tx2">
                  <a:lumMod val="75000"/>
                </a:schemeClr>
              </a:solidFill>
              <a:latin typeface="Simplified Arabic" pitchFamily="18" charset="-78"/>
              <a:cs typeface="Simplified Arabic" pitchFamily="18" charset="-78"/>
            </a:endParaRPr>
          </a:p>
          <a:p>
            <a:pPr marL="0" lvl="0" indent="0" algn="just" rtl="1" fontAlgn="base">
              <a:spcBef>
                <a:spcPct val="0"/>
              </a:spcBef>
              <a:spcAft>
                <a:spcPts val="600"/>
              </a:spcAft>
              <a:buNone/>
            </a:pPr>
            <a:endParaRPr lang="ar-KW" sz="2800" b="1" dirty="0" smtClean="0">
              <a:solidFill>
                <a:schemeClr val="tx2">
                  <a:lumMod val="75000"/>
                </a:schemeClr>
              </a:solidFill>
              <a:latin typeface="Calibri" pitchFamily="34" charset="0"/>
            </a:endParaRPr>
          </a:p>
          <a:p>
            <a:pPr lvl="0" algn="just" rtl="1" fontAlgn="base">
              <a:spcBef>
                <a:spcPct val="0"/>
              </a:spcBef>
              <a:spcAft>
                <a:spcPts val="600"/>
              </a:spcAft>
            </a:pPr>
            <a:endParaRPr lang="ar-KW" sz="2800" b="1" dirty="0">
              <a:solidFill>
                <a:schemeClr val="tx2">
                  <a:lumMod val="75000"/>
                </a:schemeClr>
              </a:solidFill>
              <a:latin typeface="Calibri" pitchFamily="34" charset="0"/>
            </a:endParaRPr>
          </a:p>
          <a:p>
            <a:pPr lvl="0" algn="just" rtl="1" fontAlgn="base">
              <a:spcBef>
                <a:spcPct val="0"/>
              </a:spcBef>
              <a:spcAft>
                <a:spcPts val="600"/>
              </a:spcAft>
            </a:pPr>
            <a:endParaRPr lang="ar-KW" sz="2800" b="1" dirty="0" smtClean="0">
              <a:solidFill>
                <a:schemeClr val="tx2">
                  <a:lumMod val="75000"/>
                </a:schemeClr>
              </a:solidFill>
              <a:latin typeface="Calibri" pitchFamily="34" charset="0"/>
            </a:endParaRPr>
          </a:p>
          <a:p>
            <a:pPr marL="0" lvl="0" indent="0" algn="just" rtl="1" fontAlgn="base">
              <a:spcBef>
                <a:spcPct val="0"/>
              </a:spcBef>
              <a:spcAft>
                <a:spcPts val="600"/>
              </a:spcAft>
              <a:buNone/>
            </a:pPr>
            <a:endParaRPr lang="ar-KW" sz="2800" b="1" dirty="0">
              <a:solidFill>
                <a:schemeClr val="tx2">
                  <a:lumMod val="75000"/>
                </a:schemeClr>
              </a:solidFill>
              <a:latin typeface="Calibri" pitchFamily="34" charset="0"/>
            </a:endParaRPr>
          </a:p>
        </p:txBody>
      </p:sp>
      <p:sp>
        <p:nvSpPr>
          <p:cNvPr id="4" name="Slide Number Placeholder 3"/>
          <p:cNvSpPr>
            <a:spLocks noGrp="1"/>
          </p:cNvSpPr>
          <p:nvPr>
            <p:ph type="sldNum" sz="quarter" idx="12"/>
          </p:nvPr>
        </p:nvSpPr>
        <p:spPr/>
        <p:txBody>
          <a:bodyPr/>
          <a:lstStyle/>
          <a:p>
            <a:fld id="{2E51A151-84BD-4E71-B744-C440629F458B}" type="slidenum">
              <a:rPr lang="en-US" smtClean="0">
                <a:solidFill>
                  <a:schemeClr val="tx2">
                    <a:lumMod val="75000"/>
                  </a:schemeClr>
                </a:solidFill>
              </a:rPr>
              <a:pPr/>
              <a:t>4</a:t>
            </a:fld>
            <a:endParaRPr lang="en-US" dirty="0">
              <a:solidFill>
                <a:schemeClr val="tx2">
                  <a:lumMod val="75000"/>
                </a:schemeClr>
              </a:solidFill>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32656"/>
            <a:ext cx="3170956" cy="914400"/>
          </a:xfrm>
          <a:prstGeom prst="rect">
            <a:avLst/>
          </a:prstGeom>
        </p:spPr>
      </p:pic>
      <p:pic>
        <p:nvPicPr>
          <p:cNvPr id="8"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5" name="TextBox 4"/>
          <p:cNvSpPr txBox="1"/>
          <p:nvPr/>
        </p:nvSpPr>
        <p:spPr>
          <a:xfrm>
            <a:off x="3917404" y="497468"/>
            <a:ext cx="4610472" cy="492443"/>
          </a:xfrm>
          <a:prstGeom prst="rect">
            <a:avLst/>
          </a:prstGeom>
          <a:noFill/>
        </p:spPr>
        <p:txBody>
          <a:bodyPr wrap="square" rtlCol="0">
            <a:spAutoFit/>
          </a:bodyPr>
          <a:lstStyle/>
          <a:p>
            <a:pPr algn="r"/>
            <a:r>
              <a:rPr lang="ar-KW" sz="2600" b="1" dirty="0">
                <a:solidFill>
                  <a:schemeClr val="tx2">
                    <a:lumMod val="75000"/>
                  </a:schemeClr>
                </a:solidFill>
              </a:rPr>
              <a:t>إ</a:t>
            </a:r>
            <a:r>
              <a:rPr lang="ar-KW" sz="2600" b="1" dirty="0" smtClean="0">
                <a:solidFill>
                  <a:schemeClr val="tx2">
                    <a:lumMod val="75000"/>
                  </a:schemeClr>
                </a:solidFill>
              </a:rPr>
              <a:t>ختصاصات لجنة الشكاوى والتظلمات :</a:t>
            </a:r>
            <a:endParaRPr lang="ar-KW" sz="2600" b="1" dirty="0">
              <a:solidFill>
                <a:schemeClr val="tx2">
                  <a:lumMod val="75000"/>
                </a:schemeClr>
              </a:solidFill>
            </a:endParaRPr>
          </a:p>
        </p:txBody>
      </p:sp>
      <p:cxnSp>
        <p:nvCxnSpPr>
          <p:cNvPr id="10" name="Straight Connector 9"/>
          <p:cNvCxnSpPr/>
          <p:nvPr/>
        </p:nvCxnSpPr>
        <p:spPr>
          <a:xfrm>
            <a:off x="3635896" y="1196752"/>
            <a:ext cx="4824536"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7224748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63888" y="692696"/>
            <a:ext cx="5167476" cy="706090"/>
          </a:xfrm>
        </p:spPr>
        <p:txBody>
          <a:bodyPr>
            <a:normAutofit/>
          </a:bodyPr>
          <a:lstStyle/>
          <a:p>
            <a:pPr algn="r" rtl="1"/>
            <a:r>
              <a:rPr lang="en-US" sz="3200" b="1" dirty="0" smtClean="0">
                <a:solidFill>
                  <a:schemeClr val="tx2">
                    <a:lumMod val="75000"/>
                  </a:schemeClr>
                </a:solidFill>
              </a:rPr>
              <a:t> </a:t>
            </a:r>
            <a:endParaRPr lang="en-US" dirty="0">
              <a:solidFill>
                <a:schemeClr val="tx2">
                  <a:lumMod val="75000"/>
                </a:schemeClr>
              </a:solidFill>
            </a:endParaRPr>
          </a:p>
        </p:txBody>
      </p:sp>
      <p:sp>
        <p:nvSpPr>
          <p:cNvPr id="3" name="Content Placeholder 2"/>
          <p:cNvSpPr>
            <a:spLocks noGrp="1"/>
          </p:cNvSpPr>
          <p:nvPr>
            <p:ph idx="1"/>
          </p:nvPr>
        </p:nvSpPr>
        <p:spPr>
          <a:xfrm>
            <a:off x="395536" y="1556792"/>
            <a:ext cx="8424936" cy="4569371"/>
          </a:xfrm>
        </p:spPr>
        <p:txBody>
          <a:bodyPr>
            <a:normAutofit/>
          </a:bodyPr>
          <a:lstStyle/>
          <a:p>
            <a:pPr marL="0" indent="0" algn="just" rtl="1">
              <a:spcAft>
                <a:spcPts val="0"/>
              </a:spcAft>
              <a:buNone/>
            </a:pPr>
            <a:r>
              <a:rPr lang="ar-KW" sz="2800" b="1" u="sng" dirty="0" smtClean="0">
                <a:solidFill>
                  <a:schemeClr val="tx2">
                    <a:lumMod val="75000"/>
                  </a:schemeClr>
                </a:solidFill>
                <a:latin typeface="Simplified Arabic" pitchFamily="18" charset="-78"/>
                <a:cs typeface="Simplified Arabic" pitchFamily="18" charset="-78"/>
              </a:rPr>
              <a:t>أولاً : النطاق الموضوعي:</a:t>
            </a:r>
            <a:endParaRPr lang="ar-KW" u="sng" dirty="0" smtClean="0">
              <a:solidFill>
                <a:schemeClr val="tx2">
                  <a:lumMod val="75000"/>
                </a:schemeClr>
              </a:solidFill>
              <a:latin typeface="Simplified Arabic" pitchFamily="18" charset="-78"/>
              <a:cs typeface="Simplified Arabic" pitchFamily="18" charset="-78"/>
            </a:endParaRPr>
          </a:p>
          <a:p>
            <a:pPr lvl="0" algn="r" rtl="1" eaLnBrk="0" fontAlgn="base" hangingPunct="0"/>
            <a:r>
              <a:rPr lang="ar-KW" sz="2600" b="1" dirty="0">
                <a:solidFill>
                  <a:schemeClr val="tx2">
                    <a:lumMod val="75000"/>
                  </a:schemeClr>
                </a:solidFill>
                <a:cs typeface="Simplified Arabic"/>
              </a:rPr>
              <a:t>إنفاذ وتفعيل قانون رقم 7 لسنة 2010 بشأن إنشاء هيئة أسواق المال واللائحة التنفيذية والقرارات والتعليمات ذات الصلة.</a:t>
            </a:r>
          </a:p>
          <a:p>
            <a:pPr lvl="0" algn="just" rtl="1"/>
            <a:r>
              <a:rPr lang="ar-SA" sz="2600" b="1" dirty="0">
                <a:solidFill>
                  <a:schemeClr val="tx2">
                    <a:lumMod val="75000"/>
                  </a:schemeClr>
                </a:solidFill>
                <a:latin typeface="Simplified Arabic" pitchFamily="18" charset="-78"/>
                <a:cs typeface="Simplified Arabic" pitchFamily="18" charset="-78"/>
              </a:rPr>
              <a:t>توفير حماية المتعاملين في نشاط الأوراق المالية .</a:t>
            </a:r>
            <a:r>
              <a:rPr lang="ar-KW" sz="2600" b="1" dirty="0">
                <a:solidFill>
                  <a:schemeClr val="tx2">
                    <a:lumMod val="75000"/>
                  </a:schemeClr>
                </a:solidFill>
                <a:latin typeface="Simplified Arabic" pitchFamily="18" charset="-78"/>
                <a:cs typeface="Simplified Arabic" pitchFamily="18" charset="-78"/>
              </a:rPr>
              <a:t> </a:t>
            </a:r>
          </a:p>
          <a:p>
            <a:pPr lvl="0" algn="just" rtl="1"/>
            <a:r>
              <a:rPr lang="ar-SA" sz="2600" b="1" dirty="0">
                <a:solidFill>
                  <a:schemeClr val="tx2">
                    <a:lumMod val="75000"/>
                  </a:schemeClr>
                </a:solidFill>
                <a:latin typeface="Simplified Arabic" pitchFamily="18" charset="-78"/>
                <a:cs typeface="Simplified Arabic" pitchFamily="18" charset="-78"/>
              </a:rPr>
              <a:t>العمل على ضمان الالتزام بالقوانين واللوائح ذات العلاقة بنشاط الأوراق المالية </a:t>
            </a:r>
            <a:r>
              <a:rPr lang="ar-SA" sz="2600" b="1" dirty="0" smtClean="0">
                <a:solidFill>
                  <a:schemeClr val="tx2">
                    <a:lumMod val="75000"/>
                  </a:schemeClr>
                </a:solidFill>
                <a:latin typeface="Simplified Arabic" pitchFamily="18" charset="-78"/>
                <a:cs typeface="Simplified Arabic" pitchFamily="18" charset="-78"/>
              </a:rPr>
              <a:t>.</a:t>
            </a:r>
            <a:r>
              <a:rPr lang="ar-KW" sz="2600" b="1" dirty="0" smtClean="0">
                <a:solidFill>
                  <a:schemeClr val="tx2">
                    <a:lumMod val="75000"/>
                  </a:schemeClr>
                </a:solidFill>
                <a:cs typeface="Simplified Arabic"/>
              </a:rPr>
              <a:t> </a:t>
            </a:r>
          </a:p>
          <a:p>
            <a:pPr marL="0" indent="0" algn="r" rtl="1" eaLnBrk="0" fontAlgn="base" hangingPunct="0">
              <a:spcAft>
                <a:spcPts val="0"/>
              </a:spcAft>
              <a:buNone/>
            </a:pPr>
            <a:endParaRPr lang="en-US" sz="3000" b="1" dirty="0">
              <a:solidFill>
                <a:schemeClr val="tx2">
                  <a:lumMod val="75000"/>
                </a:schemeClr>
              </a:solidFill>
              <a:latin typeface="Simplified Arabic" pitchFamily="18" charset="-78"/>
              <a:cs typeface="Simplified Arabic" pitchFamily="18" charset="-78"/>
            </a:endParaRPr>
          </a:p>
          <a:p>
            <a:pPr lvl="0" algn="just" rtl="1" fontAlgn="base">
              <a:spcBef>
                <a:spcPct val="0"/>
              </a:spcBef>
              <a:spcAft>
                <a:spcPts val="600"/>
              </a:spcAft>
            </a:pPr>
            <a:endParaRPr lang="ar-KW" sz="2800" b="1" dirty="0" smtClean="0">
              <a:solidFill>
                <a:schemeClr val="tx2">
                  <a:lumMod val="75000"/>
                </a:schemeClr>
              </a:solidFill>
              <a:latin typeface="Calibri" pitchFamily="34" charset="0"/>
            </a:endParaRPr>
          </a:p>
          <a:p>
            <a:pPr lvl="0" algn="just" rtl="1" fontAlgn="base">
              <a:spcBef>
                <a:spcPct val="0"/>
              </a:spcBef>
              <a:spcAft>
                <a:spcPts val="600"/>
              </a:spcAft>
            </a:pPr>
            <a:endParaRPr lang="ar-KW" sz="2800" b="1" dirty="0">
              <a:solidFill>
                <a:schemeClr val="tx2">
                  <a:lumMod val="75000"/>
                </a:schemeClr>
              </a:solidFill>
              <a:latin typeface="Calibri" pitchFamily="34" charset="0"/>
            </a:endParaRPr>
          </a:p>
          <a:p>
            <a:pPr lvl="0" algn="just" rtl="1" fontAlgn="base">
              <a:spcBef>
                <a:spcPct val="0"/>
              </a:spcBef>
              <a:spcAft>
                <a:spcPts val="600"/>
              </a:spcAft>
            </a:pPr>
            <a:endParaRPr lang="ar-KW" sz="2800" b="1" dirty="0" smtClean="0">
              <a:solidFill>
                <a:schemeClr val="tx2">
                  <a:lumMod val="75000"/>
                </a:schemeClr>
              </a:solidFill>
              <a:latin typeface="Calibri" pitchFamily="34" charset="0"/>
            </a:endParaRPr>
          </a:p>
          <a:p>
            <a:pPr marL="0" lvl="0" indent="0" algn="just" rtl="1" fontAlgn="base">
              <a:spcBef>
                <a:spcPct val="0"/>
              </a:spcBef>
              <a:spcAft>
                <a:spcPts val="600"/>
              </a:spcAft>
              <a:buNone/>
            </a:pPr>
            <a:endParaRPr lang="ar-KW" sz="2800" b="1" dirty="0">
              <a:solidFill>
                <a:schemeClr val="tx2">
                  <a:lumMod val="75000"/>
                </a:schemeClr>
              </a:solidFill>
              <a:latin typeface="Calibri" pitchFamily="34" charset="0"/>
            </a:endParaRPr>
          </a:p>
        </p:txBody>
      </p:sp>
      <p:sp>
        <p:nvSpPr>
          <p:cNvPr id="4" name="Slide Number Placeholder 3"/>
          <p:cNvSpPr>
            <a:spLocks noGrp="1"/>
          </p:cNvSpPr>
          <p:nvPr>
            <p:ph type="sldNum" sz="quarter" idx="12"/>
          </p:nvPr>
        </p:nvSpPr>
        <p:spPr/>
        <p:txBody>
          <a:bodyPr/>
          <a:lstStyle/>
          <a:p>
            <a:fld id="{2E51A151-84BD-4E71-B744-C440629F458B}" type="slidenum">
              <a:rPr lang="en-US" smtClean="0">
                <a:solidFill>
                  <a:schemeClr val="tx2">
                    <a:lumMod val="75000"/>
                  </a:schemeClr>
                </a:solidFill>
              </a:rPr>
              <a:pPr/>
              <a:t>5</a:t>
            </a:fld>
            <a:endParaRPr lang="en-US" dirty="0">
              <a:solidFill>
                <a:schemeClr val="tx2">
                  <a:lumMod val="75000"/>
                </a:schemeClr>
              </a:solidFill>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32656"/>
            <a:ext cx="3170956" cy="914400"/>
          </a:xfrm>
          <a:prstGeom prst="rect">
            <a:avLst/>
          </a:prstGeom>
        </p:spPr>
      </p:pic>
      <p:pic>
        <p:nvPicPr>
          <p:cNvPr id="8"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5" name="TextBox 4"/>
          <p:cNvSpPr txBox="1"/>
          <p:nvPr/>
        </p:nvSpPr>
        <p:spPr>
          <a:xfrm>
            <a:off x="3917404" y="497468"/>
            <a:ext cx="4610472" cy="492443"/>
          </a:xfrm>
          <a:prstGeom prst="rect">
            <a:avLst/>
          </a:prstGeom>
          <a:noFill/>
        </p:spPr>
        <p:txBody>
          <a:bodyPr wrap="square" rtlCol="0">
            <a:spAutoFit/>
          </a:bodyPr>
          <a:lstStyle/>
          <a:p>
            <a:pPr algn="r"/>
            <a:r>
              <a:rPr lang="ar-KW" sz="2600" b="1" dirty="0">
                <a:solidFill>
                  <a:schemeClr val="tx2">
                    <a:lumMod val="75000"/>
                  </a:schemeClr>
                </a:solidFill>
              </a:rPr>
              <a:t>إ</a:t>
            </a:r>
            <a:r>
              <a:rPr lang="ar-KW" sz="2600" b="1" dirty="0" smtClean="0">
                <a:solidFill>
                  <a:schemeClr val="tx2">
                    <a:lumMod val="75000"/>
                  </a:schemeClr>
                </a:solidFill>
              </a:rPr>
              <a:t>ختصاصات لجنة الشكاوى والتظلمات :</a:t>
            </a:r>
            <a:endParaRPr lang="ar-KW" sz="2600" b="1" dirty="0">
              <a:solidFill>
                <a:schemeClr val="tx2">
                  <a:lumMod val="75000"/>
                </a:schemeClr>
              </a:solidFill>
            </a:endParaRPr>
          </a:p>
        </p:txBody>
      </p:sp>
      <p:cxnSp>
        <p:nvCxnSpPr>
          <p:cNvPr id="10" name="Straight Connector 9"/>
          <p:cNvCxnSpPr/>
          <p:nvPr/>
        </p:nvCxnSpPr>
        <p:spPr>
          <a:xfrm>
            <a:off x="3635896" y="1196752"/>
            <a:ext cx="4824536"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8413340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63888" y="692696"/>
            <a:ext cx="5167476" cy="706090"/>
          </a:xfrm>
        </p:spPr>
        <p:txBody>
          <a:bodyPr>
            <a:normAutofit/>
          </a:bodyPr>
          <a:lstStyle/>
          <a:p>
            <a:pPr algn="r" rtl="1"/>
            <a:r>
              <a:rPr lang="en-US" sz="3200" b="1" dirty="0" smtClean="0">
                <a:solidFill>
                  <a:schemeClr val="tx2">
                    <a:lumMod val="75000"/>
                  </a:schemeClr>
                </a:solidFill>
              </a:rPr>
              <a:t> </a:t>
            </a:r>
            <a:endParaRPr lang="en-US" dirty="0">
              <a:solidFill>
                <a:schemeClr val="tx2">
                  <a:lumMod val="75000"/>
                </a:schemeClr>
              </a:solidFill>
            </a:endParaRPr>
          </a:p>
        </p:txBody>
      </p:sp>
      <p:sp>
        <p:nvSpPr>
          <p:cNvPr id="3" name="Content Placeholder 2"/>
          <p:cNvSpPr>
            <a:spLocks noGrp="1"/>
          </p:cNvSpPr>
          <p:nvPr>
            <p:ph idx="1"/>
          </p:nvPr>
        </p:nvSpPr>
        <p:spPr>
          <a:xfrm>
            <a:off x="395536" y="1556792"/>
            <a:ext cx="8424936" cy="4569371"/>
          </a:xfrm>
        </p:spPr>
        <p:txBody>
          <a:bodyPr>
            <a:normAutofit/>
          </a:bodyPr>
          <a:lstStyle/>
          <a:p>
            <a:pPr marL="0" indent="0" algn="just" rtl="1" fontAlgn="base">
              <a:lnSpc>
                <a:spcPct val="120000"/>
              </a:lnSpc>
              <a:spcAft>
                <a:spcPts val="600"/>
              </a:spcAft>
              <a:buNone/>
            </a:pPr>
            <a:r>
              <a:rPr lang="ar-KW" sz="2800" b="1" u="sng" dirty="0" smtClean="0">
                <a:solidFill>
                  <a:schemeClr val="tx2">
                    <a:lumMod val="75000"/>
                  </a:schemeClr>
                </a:solidFill>
                <a:latin typeface="Times New Roman"/>
                <a:cs typeface="Simplified Arabic"/>
              </a:rPr>
              <a:t>ثانياً : النطاق الشخصي :</a:t>
            </a:r>
          </a:p>
          <a:p>
            <a:pPr lvl="0" algn="r" rtl="1" eaLnBrk="0" fontAlgn="base" hangingPunct="0"/>
            <a:r>
              <a:rPr lang="ar-KW" sz="2600" b="1" dirty="0">
                <a:solidFill>
                  <a:schemeClr val="tx2">
                    <a:lumMod val="75000"/>
                  </a:schemeClr>
                </a:solidFill>
                <a:cs typeface="Simplified Arabic"/>
              </a:rPr>
              <a:t>تلقي الشكاوى المقدمة بشأن المخالفات والجرائم المنصوص عليها في هذا القانون، والتحقيق فيها وإحالتها إلى مجلس التأديب إذا قدرت ذلك.</a:t>
            </a:r>
          </a:p>
          <a:p>
            <a:pPr lvl="0" algn="r" rtl="1" eaLnBrk="0" fontAlgn="base" hangingPunct="0"/>
            <a:r>
              <a:rPr lang="ar-KW" sz="2600" b="1" dirty="0" smtClean="0">
                <a:solidFill>
                  <a:schemeClr val="tx2">
                    <a:lumMod val="75000"/>
                  </a:schemeClr>
                </a:solidFill>
                <a:cs typeface="Simplified Arabic"/>
              </a:rPr>
              <a:t>إحالة </a:t>
            </a:r>
            <a:r>
              <a:rPr lang="ar-KW" sz="2600" b="1" dirty="0">
                <a:solidFill>
                  <a:schemeClr val="tx2">
                    <a:lumMod val="75000"/>
                  </a:schemeClr>
                </a:solidFill>
                <a:cs typeface="Simplified Arabic"/>
              </a:rPr>
              <a:t>الشكاوى </a:t>
            </a:r>
            <a:r>
              <a:rPr lang="ar-KW" sz="2600" b="1" dirty="0" smtClean="0">
                <a:solidFill>
                  <a:schemeClr val="tx2">
                    <a:lumMod val="75000"/>
                  </a:schemeClr>
                </a:solidFill>
                <a:cs typeface="Simplified Arabic"/>
              </a:rPr>
              <a:t>إلى </a:t>
            </a:r>
            <a:r>
              <a:rPr lang="ar-KW" sz="2600" b="1" dirty="0">
                <a:solidFill>
                  <a:schemeClr val="tx2">
                    <a:lumMod val="75000"/>
                  </a:schemeClr>
                </a:solidFill>
                <a:cs typeface="Simplified Arabic"/>
              </a:rPr>
              <a:t>النيابة العامة في كل واقعة يشتبه في كونها جريمة سواء وقعت في مواجهة الهيئة أو المتعاملين في نشاط الأوراق المالية. </a:t>
            </a:r>
            <a:endParaRPr lang="ar-KW" sz="2600" b="1" dirty="0" smtClean="0">
              <a:solidFill>
                <a:schemeClr val="tx2">
                  <a:lumMod val="75000"/>
                </a:schemeClr>
              </a:solidFill>
              <a:cs typeface="Simplified Arabic"/>
            </a:endParaRPr>
          </a:p>
          <a:p>
            <a:pPr lvl="0" algn="r" rtl="1" eaLnBrk="0" fontAlgn="base" hangingPunct="0"/>
            <a:r>
              <a:rPr lang="ar-KW" sz="2600" b="1" dirty="0" smtClean="0">
                <a:solidFill>
                  <a:schemeClr val="tx2">
                    <a:lumMod val="75000"/>
                  </a:schemeClr>
                </a:solidFill>
                <a:cs typeface="Simplified Arabic"/>
              </a:rPr>
              <a:t>تلقي </a:t>
            </a:r>
            <a:r>
              <a:rPr lang="ar-KW" sz="2600" b="1" dirty="0">
                <a:solidFill>
                  <a:schemeClr val="tx2">
                    <a:lumMod val="75000"/>
                  </a:schemeClr>
                </a:solidFill>
                <a:cs typeface="Simplified Arabic"/>
              </a:rPr>
              <a:t>التظلمات من أصحاب الشأن من القرارات الصادرة من هيئة أسواق المال طبقاً لأحكام القانون وهذه اللائحة والقرارات الصادرة تنفيذاً لهما. </a:t>
            </a:r>
            <a:endParaRPr lang="ar-KW" sz="2600" b="1" dirty="0" smtClean="0">
              <a:solidFill>
                <a:schemeClr val="tx2">
                  <a:lumMod val="75000"/>
                </a:schemeClr>
              </a:solidFill>
              <a:cs typeface="Simplified Arabic"/>
            </a:endParaRPr>
          </a:p>
          <a:p>
            <a:pPr lvl="0" algn="r" rtl="1" eaLnBrk="0" fontAlgn="base" hangingPunct="0"/>
            <a:endParaRPr lang="ar-KW" sz="2200" b="1" dirty="0">
              <a:solidFill>
                <a:schemeClr val="tx2">
                  <a:lumMod val="75000"/>
                </a:schemeClr>
              </a:solidFill>
              <a:cs typeface="Simplified Arabic"/>
            </a:endParaRPr>
          </a:p>
          <a:p>
            <a:pPr algn="just" rtl="1" fontAlgn="base">
              <a:lnSpc>
                <a:spcPct val="120000"/>
              </a:lnSpc>
              <a:spcAft>
                <a:spcPts val="600"/>
              </a:spcAft>
            </a:pPr>
            <a:endParaRPr lang="ar-KW" sz="2800" b="1" dirty="0" smtClean="0">
              <a:solidFill>
                <a:schemeClr val="tx2">
                  <a:lumMod val="75000"/>
                </a:schemeClr>
              </a:solidFill>
              <a:latin typeface="Times New Roman"/>
              <a:cs typeface="Simplified Arabic"/>
            </a:endParaRPr>
          </a:p>
          <a:p>
            <a:pPr marL="0" lvl="0" indent="0" algn="just" rtl="1" fontAlgn="base">
              <a:spcBef>
                <a:spcPct val="0"/>
              </a:spcBef>
              <a:spcAft>
                <a:spcPts val="600"/>
              </a:spcAft>
              <a:buNone/>
            </a:pPr>
            <a:endParaRPr lang="ar-KW" sz="2800" b="1" dirty="0" smtClean="0">
              <a:solidFill>
                <a:schemeClr val="tx2">
                  <a:lumMod val="75000"/>
                </a:schemeClr>
              </a:solidFill>
              <a:latin typeface="Calibri" pitchFamily="34" charset="0"/>
            </a:endParaRPr>
          </a:p>
          <a:p>
            <a:pPr lvl="0" algn="just" rtl="1" fontAlgn="base">
              <a:spcBef>
                <a:spcPct val="0"/>
              </a:spcBef>
              <a:spcAft>
                <a:spcPts val="600"/>
              </a:spcAft>
            </a:pPr>
            <a:endParaRPr lang="ar-KW" sz="2800" b="1" dirty="0">
              <a:solidFill>
                <a:schemeClr val="tx2">
                  <a:lumMod val="75000"/>
                </a:schemeClr>
              </a:solidFill>
              <a:latin typeface="Calibri" pitchFamily="34" charset="0"/>
            </a:endParaRPr>
          </a:p>
          <a:p>
            <a:pPr lvl="0" algn="just" rtl="1" fontAlgn="base">
              <a:spcBef>
                <a:spcPct val="0"/>
              </a:spcBef>
              <a:spcAft>
                <a:spcPts val="600"/>
              </a:spcAft>
            </a:pPr>
            <a:endParaRPr lang="ar-KW" sz="2800" b="1" dirty="0" smtClean="0">
              <a:solidFill>
                <a:schemeClr val="tx2">
                  <a:lumMod val="75000"/>
                </a:schemeClr>
              </a:solidFill>
              <a:latin typeface="Calibri" pitchFamily="34" charset="0"/>
            </a:endParaRPr>
          </a:p>
          <a:p>
            <a:pPr marL="0" lvl="0" indent="0" algn="just" rtl="1" fontAlgn="base">
              <a:spcBef>
                <a:spcPct val="0"/>
              </a:spcBef>
              <a:spcAft>
                <a:spcPts val="600"/>
              </a:spcAft>
              <a:buNone/>
            </a:pPr>
            <a:endParaRPr lang="ar-KW" sz="2800" b="1" dirty="0">
              <a:solidFill>
                <a:schemeClr val="tx2">
                  <a:lumMod val="75000"/>
                </a:schemeClr>
              </a:solidFill>
              <a:latin typeface="Calibri" pitchFamily="34" charset="0"/>
            </a:endParaRPr>
          </a:p>
        </p:txBody>
      </p:sp>
      <p:sp>
        <p:nvSpPr>
          <p:cNvPr id="4" name="Slide Number Placeholder 3"/>
          <p:cNvSpPr>
            <a:spLocks noGrp="1"/>
          </p:cNvSpPr>
          <p:nvPr>
            <p:ph type="sldNum" sz="quarter" idx="12"/>
          </p:nvPr>
        </p:nvSpPr>
        <p:spPr/>
        <p:txBody>
          <a:bodyPr/>
          <a:lstStyle/>
          <a:p>
            <a:fld id="{2E51A151-84BD-4E71-B744-C440629F458B}" type="slidenum">
              <a:rPr lang="en-US" smtClean="0">
                <a:solidFill>
                  <a:schemeClr val="tx2">
                    <a:lumMod val="75000"/>
                  </a:schemeClr>
                </a:solidFill>
              </a:rPr>
              <a:pPr/>
              <a:t>6</a:t>
            </a:fld>
            <a:endParaRPr lang="en-US" dirty="0">
              <a:solidFill>
                <a:schemeClr val="tx2">
                  <a:lumMod val="75000"/>
                </a:schemeClr>
              </a:solidFill>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32656"/>
            <a:ext cx="3170956" cy="914400"/>
          </a:xfrm>
          <a:prstGeom prst="rect">
            <a:avLst/>
          </a:prstGeom>
        </p:spPr>
      </p:pic>
      <p:pic>
        <p:nvPicPr>
          <p:cNvPr id="8"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5" name="TextBox 4"/>
          <p:cNvSpPr txBox="1"/>
          <p:nvPr/>
        </p:nvSpPr>
        <p:spPr>
          <a:xfrm>
            <a:off x="3917404" y="497468"/>
            <a:ext cx="4610472" cy="492443"/>
          </a:xfrm>
          <a:prstGeom prst="rect">
            <a:avLst/>
          </a:prstGeom>
          <a:noFill/>
        </p:spPr>
        <p:txBody>
          <a:bodyPr wrap="square" rtlCol="0">
            <a:spAutoFit/>
          </a:bodyPr>
          <a:lstStyle/>
          <a:p>
            <a:pPr lvl="0" algn="r"/>
            <a:r>
              <a:rPr lang="ar-KW" sz="2600" b="1" dirty="0" smtClean="0">
                <a:solidFill>
                  <a:schemeClr val="tx2">
                    <a:lumMod val="75000"/>
                  </a:schemeClr>
                </a:solidFill>
              </a:rPr>
              <a:t>إختصاصات </a:t>
            </a:r>
            <a:r>
              <a:rPr lang="ar-KW" sz="2600" b="1" dirty="0">
                <a:solidFill>
                  <a:schemeClr val="tx2">
                    <a:lumMod val="75000"/>
                  </a:schemeClr>
                </a:solidFill>
              </a:rPr>
              <a:t>لجنة الشكاوى والتظلمات :</a:t>
            </a:r>
          </a:p>
        </p:txBody>
      </p:sp>
      <p:cxnSp>
        <p:nvCxnSpPr>
          <p:cNvPr id="10" name="Straight Connector 9"/>
          <p:cNvCxnSpPr/>
          <p:nvPr/>
        </p:nvCxnSpPr>
        <p:spPr>
          <a:xfrm>
            <a:off x="3635896" y="1196752"/>
            <a:ext cx="4824536"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048528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63888" y="692696"/>
            <a:ext cx="5167476" cy="706090"/>
          </a:xfrm>
        </p:spPr>
        <p:txBody>
          <a:bodyPr>
            <a:normAutofit/>
          </a:bodyPr>
          <a:lstStyle/>
          <a:p>
            <a:pPr algn="r" rtl="1"/>
            <a:r>
              <a:rPr lang="en-US" sz="3200" b="1" dirty="0" smtClean="0">
                <a:solidFill>
                  <a:schemeClr val="tx2">
                    <a:lumMod val="75000"/>
                  </a:schemeClr>
                </a:solidFill>
              </a:rPr>
              <a:t> </a:t>
            </a:r>
            <a:endParaRPr lang="en-US" dirty="0">
              <a:solidFill>
                <a:schemeClr val="tx2">
                  <a:lumMod val="75000"/>
                </a:schemeClr>
              </a:solidFill>
            </a:endParaRPr>
          </a:p>
        </p:txBody>
      </p:sp>
      <p:sp>
        <p:nvSpPr>
          <p:cNvPr id="3" name="Content Placeholder 2"/>
          <p:cNvSpPr>
            <a:spLocks noGrp="1"/>
          </p:cNvSpPr>
          <p:nvPr>
            <p:ph idx="1"/>
          </p:nvPr>
        </p:nvSpPr>
        <p:spPr>
          <a:xfrm>
            <a:off x="395536" y="1556792"/>
            <a:ext cx="8424936" cy="4569371"/>
          </a:xfrm>
        </p:spPr>
        <p:txBody>
          <a:bodyPr>
            <a:normAutofit/>
          </a:bodyPr>
          <a:lstStyle/>
          <a:p>
            <a:pPr marL="0" indent="0" algn="just" rtl="1">
              <a:spcAft>
                <a:spcPts val="0"/>
              </a:spcAft>
              <a:buNone/>
            </a:pPr>
            <a:endParaRPr lang="en-US" sz="3600" b="1" u="sng" dirty="0" smtClean="0">
              <a:solidFill>
                <a:schemeClr val="tx2">
                  <a:lumMod val="75000"/>
                </a:schemeClr>
              </a:solidFill>
              <a:latin typeface="Simplified Arabic" pitchFamily="18" charset="-78"/>
              <a:cs typeface="Simplified Arabic" pitchFamily="18" charset="-78"/>
            </a:endParaRPr>
          </a:p>
          <a:p>
            <a:pPr marL="0" lvl="0" indent="0" algn="ctr" rtl="1" fontAlgn="base">
              <a:spcBef>
                <a:spcPct val="0"/>
              </a:spcBef>
              <a:spcAft>
                <a:spcPts val="600"/>
              </a:spcAft>
              <a:buNone/>
            </a:pPr>
            <a:r>
              <a:rPr lang="ar-KW" sz="7200" b="1" dirty="0" smtClean="0">
                <a:solidFill>
                  <a:schemeClr val="tx2">
                    <a:lumMod val="75000"/>
                  </a:schemeClr>
                </a:solidFill>
                <a:latin typeface="Calibri" pitchFamily="34" charset="0"/>
              </a:rPr>
              <a:t>الشكاوى</a:t>
            </a:r>
          </a:p>
          <a:p>
            <a:pPr marL="0" lvl="0" indent="0" algn="ctr" rtl="1" fontAlgn="base">
              <a:spcBef>
                <a:spcPct val="0"/>
              </a:spcBef>
              <a:spcAft>
                <a:spcPts val="600"/>
              </a:spcAft>
              <a:buNone/>
            </a:pPr>
            <a:endParaRPr lang="ar-KW" sz="4800" b="1" dirty="0" smtClean="0">
              <a:solidFill>
                <a:schemeClr val="tx2">
                  <a:lumMod val="75000"/>
                </a:schemeClr>
              </a:solidFill>
            </a:endParaRPr>
          </a:p>
          <a:p>
            <a:pPr marL="0" lvl="0" indent="0" algn="ctr" rtl="1" fontAlgn="base">
              <a:spcBef>
                <a:spcPct val="0"/>
              </a:spcBef>
              <a:spcAft>
                <a:spcPts val="600"/>
              </a:spcAft>
              <a:buNone/>
            </a:pPr>
            <a:r>
              <a:rPr lang="ar-KW" sz="4800" b="1" dirty="0" smtClean="0">
                <a:solidFill>
                  <a:schemeClr val="tx2">
                    <a:lumMod val="75000"/>
                  </a:schemeClr>
                </a:solidFill>
              </a:rPr>
              <a:t> تعريف </a:t>
            </a:r>
            <a:r>
              <a:rPr lang="ar-KW" sz="4800" b="1" dirty="0">
                <a:solidFill>
                  <a:schemeClr val="tx2">
                    <a:lumMod val="75000"/>
                  </a:schemeClr>
                </a:solidFill>
              </a:rPr>
              <a:t>- </a:t>
            </a:r>
            <a:r>
              <a:rPr lang="ar-KW" sz="4800" b="1" dirty="0" smtClean="0">
                <a:solidFill>
                  <a:schemeClr val="tx2">
                    <a:lumMod val="75000"/>
                  </a:schemeClr>
                </a:solidFill>
              </a:rPr>
              <a:t>إجراءات </a:t>
            </a:r>
            <a:r>
              <a:rPr lang="ar-KW" sz="4800" b="1" dirty="0">
                <a:solidFill>
                  <a:schemeClr val="tx2">
                    <a:lumMod val="75000"/>
                  </a:schemeClr>
                </a:solidFill>
              </a:rPr>
              <a:t>- نطاق السلطة </a:t>
            </a:r>
            <a:endParaRPr lang="ar-KW" sz="4800" b="1" dirty="0" smtClean="0">
              <a:solidFill>
                <a:schemeClr val="tx2">
                  <a:lumMod val="75000"/>
                </a:schemeClr>
              </a:solidFill>
              <a:latin typeface="Calibri" pitchFamily="34" charset="0"/>
            </a:endParaRPr>
          </a:p>
          <a:p>
            <a:pPr marL="0" lvl="0" indent="0" algn="just" rtl="1" fontAlgn="base">
              <a:spcBef>
                <a:spcPct val="0"/>
              </a:spcBef>
              <a:spcAft>
                <a:spcPts val="600"/>
              </a:spcAft>
              <a:buNone/>
            </a:pPr>
            <a:endParaRPr lang="ar-KW" sz="2800" b="1" dirty="0">
              <a:solidFill>
                <a:schemeClr val="tx2">
                  <a:lumMod val="75000"/>
                </a:schemeClr>
              </a:solidFill>
              <a:latin typeface="Calibri" pitchFamily="34" charset="0"/>
            </a:endParaRPr>
          </a:p>
        </p:txBody>
      </p:sp>
      <p:sp>
        <p:nvSpPr>
          <p:cNvPr id="4" name="Slide Number Placeholder 3"/>
          <p:cNvSpPr>
            <a:spLocks noGrp="1"/>
          </p:cNvSpPr>
          <p:nvPr>
            <p:ph type="sldNum" sz="quarter" idx="12"/>
          </p:nvPr>
        </p:nvSpPr>
        <p:spPr/>
        <p:txBody>
          <a:bodyPr/>
          <a:lstStyle/>
          <a:p>
            <a:fld id="{2E51A151-84BD-4E71-B744-C440629F458B}" type="slidenum">
              <a:rPr lang="en-US" smtClean="0">
                <a:solidFill>
                  <a:schemeClr val="tx2">
                    <a:lumMod val="75000"/>
                  </a:schemeClr>
                </a:solidFill>
              </a:rPr>
              <a:pPr/>
              <a:t>7</a:t>
            </a:fld>
            <a:endParaRPr lang="en-US" dirty="0">
              <a:solidFill>
                <a:schemeClr val="tx2">
                  <a:lumMod val="75000"/>
                </a:schemeClr>
              </a:solidFill>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32656"/>
            <a:ext cx="3170956" cy="914400"/>
          </a:xfrm>
          <a:prstGeom prst="rect">
            <a:avLst/>
          </a:prstGeom>
        </p:spPr>
      </p:pic>
      <p:pic>
        <p:nvPicPr>
          <p:cNvPr id="8"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5" name="TextBox 4"/>
          <p:cNvSpPr txBox="1"/>
          <p:nvPr/>
        </p:nvSpPr>
        <p:spPr>
          <a:xfrm>
            <a:off x="3917404" y="497468"/>
            <a:ext cx="4610472" cy="492443"/>
          </a:xfrm>
          <a:prstGeom prst="rect">
            <a:avLst/>
          </a:prstGeom>
          <a:noFill/>
        </p:spPr>
        <p:txBody>
          <a:bodyPr wrap="square" rtlCol="0">
            <a:spAutoFit/>
          </a:bodyPr>
          <a:lstStyle/>
          <a:p>
            <a:pPr algn="r"/>
            <a:r>
              <a:rPr lang="ar-KW" sz="2600" b="1" dirty="0" smtClean="0">
                <a:solidFill>
                  <a:schemeClr val="tx2">
                    <a:lumMod val="75000"/>
                  </a:schemeClr>
                </a:solidFill>
              </a:rPr>
              <a:t>لجنة الشكاوى والتظلمات :</a:t>
            </a:r>
            <a:endParaRPr lang="ar-KW" sz="2600" b="1" dirty="0">
              <a:solidFill>
                <a:schemeClr val="tx2">
                  <a:lumMod val="75000"/>
                </a:schemeClr>
              </a:solidFill>
            </a:endParaRPr>
          </a:p>
        </p:txBody>
      </p:sp>
      <p:cxnSp>
        <p:nvCxnSpPr>
          <p:cNvPr id="10" name="Straight Connector 9"/>
          <p:cNvCxnSpPr/>
          <p:nvPr/>
        </p:nvCxnSpPr>
        <p:spPr>
          <a:xfrm>
            <a:off x="3635896" y="1196752"/>
            <a:ext cx="4824536"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37083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63888" y="692696"/>
            <a:ext cx="5167476" cy="706090"/>
          </a:xfrm>
        </p:spPr>
        <p:txBody>
          <a:bodyPr>
            <a:normAutofit/>
          </a:bodyPr>
          <a:lstStyle/>
          <a:p>
            <a:pPr algn="r" rtl="1"/>
            <a:r>
              <a:rPr lang="en-US" sz="3200" b="1" dirty="0" smtClean="0">
                <a:solidFill>
                  <a:schemeClr val="tx2">
                    <a:lumMod val="75000"/>
                  </a:schemeClr>
                </a:solidFill>
              </a:rPr>
              <a:t> </a:t>
            </a:r>
            <a:endParaRPr lang="en-US" dirty="0">
              <a:solidFill>
                <a:schemeClr val="tx2">
                  <a:lumMod val="75000"/>
                </a:schemeClr>
              </a:solidFill>
            </a:endParaRPr>
          </a:p>
        </p:txBody>
      </p:sp>
      <p:sp>
        <p:nvSpPr>
          <p:cNvPr id="3" name="Content Placeholder 2"/>
          <p:cNvSpPr>
            <a:spLocks noGrp="1"/>
          </p:cNvSpPr>
          <p:nvPr>
            <p:ph idx="1"/>
          </p:nvPr>
        </p:nvSpPr>
        <p:spPr>
          <a:xfrm>
            <a:off x="395536" y="1556792"/>
            <a:ext cx="8424936" cy="4569371"/>
          </a:xfrm>
        </p:spPr>
        <p:txBody>
          <a:bodyPr>
            <a:normAutofit/>
          </a:bodyPr>
          <a:lstStyle/>
          <a:p>
            <a:pPr lvl="0" algn="just" rtl="1" fontAlgn="base">
              <a:spcBef>
                <a:spcPct val="0"/>
              </a:spcBef>
              <a:spcAft>
                <a:spcPts val="600"/>
              </a:spcAft>
            </a:pPr>
            <a:r>
              <a:rPr lang="ar-KW" sz="4000" b="1" u="sng" dirty="0" smtClean="0">
                <a:solidFill>
                  <a:schemeClr val="tx2">
                    <a:lumMod val="75000"/>
                  </a:schemeClr>
                </a:solidFill>
                <a:latin typeface="Calibri" pitchFamily="34" charset="0"/>
              </a:rPr>
              <a:t>التعريف</a:t>
            </a:r>
            <a:r>
              <a:rPr lang="ar-KW" sz="4000" b="1" dirty="0" smtClean="0">
                <a:solidFill>
                  <a:schemeClr val="tx2">
                    <a:lumMod val="75000"/>
                  </a:schemeClr>
                </a:solidFill>
                <a:latin typeface="Calibri" pitchFamily="34" charset="0"/>
              </a:rPr>
              <a:t> : </a:t>
            </a:r>
          </a:p>
          <a:p>
            <a:pPr marL="0" lvl="0" indent="0" algn="just" rtl="1" fontAlgn="base">
              <a:spcBef>
                <a:spcPct val="0"/>
              </a:spcBef>
              <a:spcAft>
                <a:spcPts val="600"/>
              </a:spcAft>
              <a:buNone/>
            </a:pPr>
            <a:endParaRPr lang="ar-KW" sz="3600" b="1" dirty="0" smtClean="0">
              <a:solidFill>
                <a:schemeClr val="tx2">
                  <a:lumMod val="75000"/>
                </a:schemeClr>
              </a:solidFill>
              <a:latin typeface="Calibri" pitchFamily="34" charset="0"/>
            </a:endParaRPr>
          </a:p>
          <a:p>
            <a:pPr marL="0" lvl="0" indent="0" algn="just" rtl="1" fontAlgn="base">
              <a:spcBef>
                <a:spcPct val="0"/>
              </a:spcBef>
              <a:spcAft>
                <a:spcPts val="600"/>
              </a:spcAft>
              <a:buNone/>
            </a:pPr>
            <a:r>
              <a:rPr lang="ar-KW" sz="2600" b="1" dirty="0" smtClean="0">
                <a:solidFill>
                  <a:schemeClr val="tx2">
                    <a:lumMod val="75000"/>
                  </a:schemeClr>
                </a:solidFill>
                <a:latin typeface="Calibri" pitchFamily="34" charset="0"/>
              </a:rPr>
              <a:t>أي بلاغ من كل ذي مصلحة عن أي خطأ </a:t>
            </a:r>
            <a:r>
              <a:rPr lang="ar-KW" sz="2600" b="1" dirty="0">
                <a:solidFill>
                  <a:schemeClr val="tx2">
                    <a:lumMod val="75000"/>
                  </a:schemeClr>
                </a:solidFill>
                <a:latin typeface="Calibri" pitchFamily="34" charset="0"/>
              </a:rPr>
              <a:t>يقوم به أحد الأشخاص المرخص </a:t>
            </a:r>
            <a:r>
              <a:rPr lang="ar-KW" sz="2600" b="1" dirty="0" smtClean="0">
                <a:solidFill>
                  <a:schemeClr val="tx2">
                    <a:lumMod val="75000"/>
                  </a:schemeClr>
                </a:solidFill>
                <a:latin typeface="Calibri" pitchFamily="34" charset="0"/>
              </a:rPr>
              <a:t>لهم وفقاً لأحكام القانون رقم 7 لسنة 2010</a:t>
            </a:r>
            <a:endParaRPr lang="ar-KW" sz="2600" b="1" dirty="0">
              <a:solidFill>
                <a:schemeClr val="tx2">
                  <a:lumMod val="75000"/>
                </a:schemeClr>
              </a:solidFill>
              <a:latin typeface="Calibri" pitchFamily="34" charset="0"/>
            </a:endParaRPr>
          </a:p>
          <a:p>
            <a:pPr marL="0" lvl="0" indent="0" algn="just" rtl="1" fontAlgn="base">
              <a:spcBef>
                <a:spcPct val="0"/>
              </a:spcBef>
              <a:spcAft>
                <a:spcPts val="600"/>
              </a:spcAft>
              <a:buNone/>
            </a:pPr>
            <a:endParaRPr lang="ar-KW" sz="2800" b="1" dirty="0" smtClean="0">
              <a:solidFill>
                <a:schemeClr val="tx2">
                  <a:lumMod val="75000"/>
                </a:schemeClr>
              </a:solidFill>
              <a:latin typeface="Calibri" pitchFamily="34" charset="0"/>
            </a:endParaRPr>
          </a:p>
          <a:p>
            <a:pPr marL="0" lvl="0" indent="0" algn="just" rtl="1" fontAlgn="base">
              <a:spcBef>
                <a:spcPct val="0"/>
              </a:spcBef>
              <a:spcAft>
                <a:spcPts val="600"/>
              </a:spcAft>
              <a:buNone/>
            </a:pPr>
            <a:endParaRPr lang="ar-KW" sz="2800" b="1" dirty="0">
              <a:solidFill>
                <a:schemeClr val="tx2">
                  <a:lumMod val="75000"/>
                </a:schemeClr>
              </a:solidFill>
              <a:latin typeface="Calibri" pitchFamily="34" charset="0"/>
            </a:endParaRPr>
          </a:p>
        </p:txBody>
      </p:sp>
      <p:sp>
        <p:nvSpPr>
          <p:cNvPr id="4" name="Slide Number Placeholder 3"/>
          <p:cNvSpPr>
            <a:spLocks noGrp="1"/>
          </p:cNvSpPr>
          <p:nvPr>
            <p:ph type="sldNum" sz="quarter" idx="12"/>
          </p:nvPr>
        </p:nvSpPr>
        <p:spPr/>
        <p:txBody>
          <a:bodyPr/>
          <a:lstStyle/>
          <a:p>
            <a:fld id="{2E51A151-84BD-4E71-B744-C440629F458B}" type="slidenum">
              <a:rPr lang="en-US" smtClean="0">
                <a:solidFill>
                  <a:schemeClr val="tx2">
                    <a:lumMod val="75000"/>
                  </a:schemeClr>
                </a:solidFill>
              </a:rPr>
              <a:pPr/>
              <a:t>8</a:t>
            </a:fld>
            <a:endParaRPr lang="en-US" dirty="0">
              <a:solidFill>
                <a:schemeClr val="tx2">
                  <a:lumMod val="75000"/>
                </a:schemeClr>
              </a:solidFill>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32656"/>
            <a:ext cx="3170956" cy="914400"/>
          </a:xfrm>
          <a:prstGeom prst="rect">
            <a:avLst/>
          </a:prstGeom>
        </p:spPr>
      </p:pic>
      <p:pic>
        <p:nvPicPr>
          <p:cNvPr id="8"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5" name="TextBox 4"/>
          <p:cNvSpPr txBox="1"/>
          <p:nvPr/>
        </p:nvSpPr>
        <p:spPr>
          <a:xfrm>
            <a:off x="3917404" y="497468"/>
            <a:ext cx="4610472" cy="584775"/>
          </a:xfrm>
          <a:prstGeom prst="rect">
            <a:avLst/>
          </a:prstGeom>
          <a:noFill/>
        </p:spPr>
        <p:txBody>
          <a:bodyPr wrap="square" rtlCol="0">
            <a:spAutoFit/>
          </a:bodyPr>
          <a:lstStyle/>
          <a:p>
            <a:pPr algn="r"/>
            <a:r>
              <a:rPr lang="ar-KW" sz="3200" b="1" dirty="0" smtClean="0">
                <a:solidFill>
                  <a:schemeClr val="tx2">
                    <a:lumMod val="75000"/>
                  </a:schemeClr>
                </a:solidFill>
              </a:rPr>
              <a:t>الشكاوى</a:t>
            </a:r>
            <a:endParaRPr lang="ar-KW" sz="1900" b="1" dirty="0">
              <a:solidFill>
                <a:schemeClr val="tx2">
                  <a:lumMod val="75000"/>
                </a:schemeClr>
              </a:solidFill>
            </a:endParaRPr>
          </a:p>
        </p:txBody>
      </p:sp>
      <p:cxnSp>
        <p:nvCxnSpPr>
          <p:cNvPr id="10" name="Straight Connector 9"/>
          <p:cNvCxnSpPr/>
          <p:nvPr/>
        </p:nvCxnSpPr>
        <p:spPr>
          <a:xfrm>
            <a:off x="3635896" y="1196752"/>
            <a:ext cx="4824536"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3880266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63888" y="692696"/>
            <a:ext cx="5167476" cy="706090"/>
          </a:xfrm>
        </p:spPr>
        <p:txBody>
          <a:bodyPr>
            <a:normAutofit/>
          </a:bodyPr>
          <a:lstStyle/>
          <a:p>
            <a:pPr algn="r" rtl="1"/>
            <a:r>
              <a:rPr lang="en-US" sz="3200" b="1" dirty="0" smtClean="0">
                <a:solidFill>
                  <a:schemeClr val="tx2">
                    <a:lumMod val="75000"/>
                  </a:schemeClr>
                </a:solidFill>
              </a:rPr>
              <a:t> </a:t>
            </a:r>
            <a:endParaRPr lang="en-US" dirty="0">
              <a:solidFill>
                <a:schemeClr val="tx2">
                  <a:lumMod val="75000"/>
                </a:schemeClr>
              </a:solidFill>
            </a:endParaRPr>
          </a:p>
        </p:txBody>
      </p:sp>
      <p:sp>
        <p:nvSpPr>
          <p:cNvPr id="3" name="Content Placeholder 2"/>
          <p:cNvSpPr>
            <a:spLocks noGrp="1"/>
          </p:cNvSpPr>
          <p:nvPr>
            <p:ph idx="1"/>
          </p:nvPr>
        </p:nvSpPr>
        <p:spPr>
          <a:xfrm>
            <a:off x="395536" y="1556792"/>
            <a:ext cx="8424936" cy="4569371"/>
          </a:xfrm>
        </p:spPr>
        <p:txBody>
          <a:bodyPr>
            <a:normAutofit fontScale="70000" lnSpcReduction="20000"/>
          </a:bodyPr>
          <a:lstStyle/>
          <a:p>
            <a:pPr algn="just" rtl="1" fontAlgn="base">
              <a:lnSpc>
                <a:spcPct val="120000"/>
              </a:lnSpc>
              <a:spcAft>
                <a:spcPts val="600"/>
              </a:spcAft>
            </a:pPr>
            <a:r>
              <a:rPr lang="ar-KW" sz="3700" b="1" dirty="0">
                <a:solidFill>
                  <a:schemeClr val="tx2">
                    <a:lumMod val="75000"/>
                  </a:schemeClr>
                </a:solidFill>
                <a:latin typeface="Times New Roman"/>
                <a:cs typeface="Simplified Arabic"/>
              </a:rPr>
              <a:t>تقدم الشكاوى الى أمين سر </a:t>
            </a:r>
            <a:r>
              <a:rPr lang="ar-KW" sz="3700" b="1" dirty="0" smtClean="0">
                <a:solidFill>
                  <a:schemeClr val="tx2">
                    <a:lumMod val="75000"/>
                  </a:schemeClr>
                </a:solidFill>
                <a:latin typeface="Times New Roman"/>
                <a:cs typeface="Simplified Arabic"/>
              </a:rPr>
              <a:t>اللجنة وتسجل في سجل معد يسمى سجل الشكاوى.</a:t>
            </a:r>
            <a:endParaRPr lang="ar-KW" sz="3700" b="1" dirty="0">
              <a:solidFill>
                <a:schemeClr val="tx2">
                  <a:lumMod val="75000"/>
                </a:schemeClr>
              </a:solidFill>
              <a:latin typeface="Times New Roman"/>
              <a:cs typeface="Simplified Arabic"/>
            </a:endParaRPr>
          </a:p>
          <a:p>
            <a:pPr algn="just" rtl="1" fontAlgn="base">
              <a:lnSpc>
                <a:spcPct val="120000"/>
              </a:lnSpc>
              <a:spcAft>
                <a:spcPts val="600"/>
              </a:spcAft>
            </a:pPr>
            <a:r>
              <a:rPr lang="ar-KW" sz="3700" b="1" dirty="0" smtClean="0">
                <a:solidFill>
                  <a:schemeClr val="tx2">
                    <a:lumMod val="75000"/>
                  </a:schemeClr>
                </a:solidFill>
                <a:latin typeface="Times New Roman"/>
                <a:cs typeface="Simplified Arabic"/>
              </a:rPr>
              <a:t>تكون الشكوى </a:t>
            </a:r>
            <a:r>
              <a:rPr lang="ar-KW" sz="3700" b="1" dirty="0">
                <a:solidFill>
                  <a:schemeClr val="tx2">
                    <a:lumMod val="75000"/>
                  </a:schemeClr>
                </a:solidFill>
                <a:latin typeface="Times New Roman"/>
                <a:cs typeface="Simplified Arabic"/>
              </a:rPr>
              <a:t>مكتوبة، وتشتمل على </a:t>
            </a:r>
            <a:r>
              <a:rPr lang="ar-KW" sz="3700" b="1" dirty="0" smtClean="0">
                <a:solidFill>
                  <a:schemeClr val="tx2">
                    <a:lumMod val="75000"/>
                  </a:schemeClr>
                </a:solidFill>
                <a:latin typeface="Times New Roman"/>
                <a:cs typeface="Simplified Arabic"/>
              </a:rPr>
              <a:t>بيانات الشاكي </a:t>
            </a:r>
            <a:r>
              <a:rPr lang="ar-KW" sz="3700" b="1" dirty="0">
                <a:solidFill>
                  <a:schemeClr val="tx2">
                    <a:lumMod val="75000"/>
                  </a:schemeClr>
                </a:solidFill>
                <a:latin typeface="Times New Roman"/>
                <a:cs typeface="Simplified Arabic"/>
              </a:rPr>
              <a:t>وصفته ومهنته وعنوانه شاملاً بيانات الرقم المدني والهاتف والفاكس والبريد </a:t>
            </a:r>
            <a:r>
              <a:rPr lang="ar-KW" sz="3700" b="1" dirty="0" smtClean="0">
                <a:solidFill>
                  <a:schemeClr val="tx2">
                    <a:lumMod val="75000"/>
                  </a:schemeClr>
                </a:solidFill>
                <a:latin typeface="Times New Roman"/>
                <a:cs typeface="Simplified Arabic"/>
              </a:rPr>
              <a:t>الإلكتروني, فحوى </a:t>
            </a:r>
            <a:r>
              <a:rPr lang="ar-KW" sz="3700" b="1" dirty="0">
                <a:solidFill>
                  <a:schemeClr val="tx2">
                    <a:lumMod val="75000"/>
                  </a:schemeClr>
                </a:solidFill>
                <a:latin typeface="Times New Roman"/>
                <a:cs typeface="Simplified Arabic"/>
              </a:rPr>
              <a:t>الشكوى، والمستندات المؤيدة </a:t>
            </a:r>
            <a:r>
              <a:rPr lang="ar-KW" sz="3700" b="1" dirty="0" smtClean="0">
                <a:solidFill>
                  <a:schemeClr val="tx2">
                    <a:lumMod val="75000"/>
                  </a:schemeClr>
                </a:solidFill>
                <a:latin typeface="Times New Roman"/>
                <a:cs typeface="Simplified Arabic"/>
              </a:rPr>
              <a:t>لها, توقيع </a:t>
            </a:r>
            <a:r>
              <a:rPr lang="ar-KW" sz="3700" b="1" dirty="0">
                <a:solidFill>
                  <a:schemeClr val="tx2">
                    <a:lumMod val="75000"/>
                  </a:schemeClr>
                </a:solidFill>
                <a:latin typeface="Times New Roman"/>
                <a:cs typeface="Simplified Arabic"/>
              </a:rPr>
              <a:t>الشاكي وتاريخ تقديم </a:t>
            </a:r>
            <a:r>
              <a:rPr lang="ar-KW" sz="3700" b="1" dirty="0" smtClean="0">
                <a:solidFill>
                  <a:schemeClr val="tx2">
                    <a:lumMod val="75000"/>
                  </a:schemeClr>
                </a:solidFill>
                <a:latin typeface="Times New Roman"/>
                <a:cs typeface="Simplified Arabic"/>
              </a:rPr>
              <a:t>الشكوى, بيانات المشكو </a:t>
            </a:r>
            <a:r>
              <a:rPr lang="ar-KW" sz="3700" b="1" dirty="0">
                <a:solidFill>
                  <a:schemeClr val="tx2">
                    <a:lumMod val="75000"/>
                  </a:schemeClr>
                </a:solidFill>
                <a:latin typeface="Times New Roman"/>
                <a:cs typeface="Simplified Arabic"/>
              </a:rPr>
              <a:t>بحقه وعنوانه شاملاً </a:t>
            </a:r>
            <a:r>
              <a:rPr lang="ar-KW" sz="3700" b="1" dirty="0" smtClean="0">
                <a:solidFill>
                  <a:schemeClr val="tx2">
                    <a:lumMod val="75000"/>
                  </a:schemeClr>
                </a:solidFill>
                <a:latin typeface="Times New Roman"/>
                <a:cs typeface="Simplified Arabic"/>
              </a:rPr>
              <a:t>الهاتف </a:t>
            </a:r>
            <a:r>
              <a:rPr lang="ar-KW" sz="3700" b="1" dirty="0">
                <a:solidFill>
                  <a:schemeClr val="tx2">
                    <a:lumMod val="75000"/>
                  </a:schemeClr>
                </a:solidFill>
                <a:latin typeface="Times New Roman"/>
                <a:cs typeface="Simplified Arabic"/>
              </a:rPr>
              <a:t>والفاكس والبريد الإلكتروني.</a:t>
            </a:r>
          </a:p>
          <a:p>
            <a:pPr algn="just" rtl="1" fontAlgn="base">
              <a:lnSpc>
                <a:spcPct val="120000"/>
              </a:lnSpc>
              <a:spcAft>
                <a:spcPts val="600"/>
              </a:spcAft>
            </a:pPr>
            <a:r>
              <a:rPr lang="ar-KW" sz="3700" b="1" dirty="0" smtClean="0">
                <a:solidFill>
                  <a:schemeClr val="tx2">
                    <a:lumMod val="75000"/>
                  </a:schemeClr>
                </a:solidFill>
                <a:latin typeface="Times New Roman"/>
                <a:cs typeface="Simplified Arabic"/>
              </a:rPr>
              <a:t>يودع </a:t>
            </a:r>
            <a:r>
              <a:rPr lang="ar-KW" sz="3700" b="1" dirty="0">
                <a:solidFill>
                  <a:schemeClr val="tx2">
                    <a:lumMod val="75000"/>
                  </a:schemeClr>
                </a:solidFill>
                <a:latin typeface="Times New Roman"/>
                <a:cs typeface="Simplified Arabic"/>
              </a:rPr>
              <a:t>الشاكي عند تقديم الشكوى في خزينة الهيئة مبلغاً غير قابل للرد، </a:t>
            </a:r>
            <a:r>
              <a:rPr lang="ar-KW" sz="3700" b="1" dirty="0" smtClean="0">
                <a:solidFill>
                  <a:schemeClr val="tx2">
                    <a:lumMod val="75000"/>
                  </a:schemeClr>
                </a:solidFill>
                <a:latin typeface="Times New Roman"/>
                <a:cs typeface="Simplified Arabic"/>
              </a:rPr>
              <a:t>وقدره </a:t>
            </a:r>
            <a:r>
              <a:rPr lang="ar-KW" sz="3700" b="1" dirty="0">
                <a:solidFill>
                  <a:schemeClr val="tx2">
                    <a:lumMod val="75000"/>
                  </a:schemeClr>
                </a:solidFill>
                <a:latin typeface="Times New Roman"/>
                <a:cs typeface="Simplified Arabic"/>
              </a:rPr>
              <a:t>100 دينار كويتي، ويعطى لمقدمها إيصالاً مؤرخاً </a:t>
            </a:r>
            <a:r>
              <a:rPr lang="ar-KW" sz="3700" b="1" dirty="0" smtClean="0">
                <a:solidFill>
                  <a:schemeClr val="tx2">
                    <a:lumMod val="75000"/>
                  </a:schemeClr>
                </a:solidFill>
                <a:latin typeface="Times New Roman"/>
                <a:cs typeface="Simplified Arabic"/>
              </a:rPr>
              <a:t>بذلك</a:t>
            </a:r>
            <a:r>
              <a:rPr lang="ar-KW" sz="4700" b="1" dirty="0" smtClean="0">
                <a:solidFill>
                  <a:schemeClr val="tx2">
                    <a:lumMod val="75000"/>
                  </a:schemeClr>
                </a:solidFill>
                <a:latin typeface="Times New Roman"/>
                <a:cs typeface="Simplified Arabic"/>
              </a:rPr>
              <a:t>.</a:t>
            </a:r>
          </a:p>
          <a:p>
            <a:pPr lvl="0" algn="just" rtl="1" fontAlgn="base">
              <a:spcBef>
                <a:spcPct val="0"/>
              </a:spcBef>
              <a:spcAft>
                <a:spcPts val="600"/>
              </a:spcAft>
            </a:pPr>
            <a:endParaRPr lang="ar-KW" sz="2800" b="1" dirty="0" smtClean="0">
              <a:solidFill>
                <a:schemeClr val="tx2">
                  <a:lumMod val="75000"/>
                </a:schemeClr>
              </a:solidFill>
              <a:latin typeface="Calibri" pitchFamily="34" charset="0"/>
            </a:endParaRPr>
          </a:p>
          <a:p>
            <a:pPr lvl="0" algn="just" rtl="1" fontAlgn="base">
              <a:spcBef>
                <a:spcPct val="0"/>
              </a:spcBef>
              <a:spcAft>
                <a:spcPts val="600"/>
              </a:spcAft>
            </a:pPr>
            <a:endParaRPr lang="ar-KW" sz="2800" b="1" dirty="0">
              <a:solidFill>
                <a:schemeClr val="tx2">
                  <a:lumMod val="75000"/>
                </a:schemeClr>
              </a:solidFill>
              <a:latin typeface="Calibri" pitchFamily="34" charset="0"/>
            </a:endParaRPr>
          </a:p>
          <a:p>
            <a:pPr lvl="0" algn="just" rtl="1" fontAlgn="base">
              <a:spcBef>
                <a:spcPct val="0"/>
              </a:spcBef>
              <a:spcAft>
                <a:spcPts val="600"/>
              </a:spcAft>
            </a:pPr>
            <a:endParaRPr lang="ar-KW" sz="2800" b="1" dirty="0" smtClean="0">
              <a:solidFill>
                <a:schemeClr val="tx2">
                  <a:lumMod val="75000"/>
                </a:schemeClr>
              </a:solidFill>
              <a:latin typeface="Calibri" pitchFamily="34" charset="0"/>
            </a:endParaRPr>
          </a:p>
          <a:p>
            <a:pPr marL="0" lvl="0" indent="0" algn="just" rtl="1" fontAlgn="base">
              <a:spcBef>
                <a:spcPct val="0"/>
              </a:spcBef>
              <a:spcAft>
                <a:spcPts val="600"/>
              </a:spcAft>
              <a:buNone/>
            </a:pPr>
            <a:endParaRPr lang="ar-KW" sz="2800" b="1" dirty="0">
              <a:solidFill>
                <a:schemeClr val="tx2">
                  <a:lumMod val="75000"/>
                </a:schemeClr>
              </a:solidFill>
              <a:latin typeface="Calibri" pitchFamily="34" charset="0"/>
            </a:endParaRPr>
          </a:p>
        </p:txBody>
      </p:sp>
      <p:sp>
        <p:nvSpPr>
          <p:cNvPr id="4" name="Slide Number Placeholder 3"/>
          <p:cNvSpPr>
            <a:spLocks noGrp="1"/>
          </p:cNvSpPr>
          <p:nvPr>
            <p:ph type="sldNum" sz="quarter" idx="12"/>
          </p:nvPr>
        </p:nvSpPr>
        <p:spPr/>
        <p:txBody>
          <a:bodyPr/>
          <a:lstStyle/>
          <a:p>
            <a:fld id="{2E51A151-84BD-4E71-B744-C440629F458B}" type="slidenum">
              <a:rPr lang="en-US" smtClean="0">
                <a:solidFill>
                  <a:schemeClr val="tx2">
                    <a:lumMod val="75000"/>
                  </a:schemeClr>
                </a:solidFill>
              </a:rPr>
              <a:pPr/>
              <a:t>9</a:t>
            </a:fld>
            <a:endParaRPr lang="en-US" dirty="0">
              <a:solidFill>
                <a:schemeClr val="tx2">
                  <a:lumMod val="75000"/>
                </a:schemeClr>
              </a:solidFill>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32656"/>
            <a:ext cx="3170956" cy="914400"/>
          </a:xfrm>
          <a:prstGeom prst="rect">
            <a:avLst/>
          </a:prstGeom>
        </p:spPr>
      </p:pic>
      <p:pic>
        <p:nvPicPr>
          <p:cNvPr id="8"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5" name="TextBox 4"/>
          <p:cNvSpPr txBox="1"/>
          <p:nvPr/>
        </p:nvSpPr>
        <p:spPr>
          <a:xfrm>
            <a:off x="3917404" y="497468"/>
            <a:ext cx="4610472" cy="584775"/>
          </a:xfrm>
          <a:prstGeom prst="rect">
            <a:avLst/>
          </a:prstGeom>
          <a:noFill/>
        </p:spPr>
        <p:txBody>
          <a:bodyPr wrap="square" rtlCol="0">
            <a:spAutoFit/>
          </a:bodyPr>
          <a:lstStyle/>
          <a:p>
            <a:pPr algn="r"/>
            <a:r>
              <a:rPr lang="ar-KW" sz="3200" b="1" dirty="0" smtClean="0">
                <a:solidFill>
                  <a:schemeClr val="tx2">
                    <a:lumMod val="75000"/>
                  </a:schemeClr>
                </a:solidFill>
              </a:rPr>
              <a:t>إجراءات تقديم الشكوى :</a:t>
            </a:r>
            <a:endParaRPr lang="ar-KW" sz="3200" b="1" dirty="0">
              <a:solidFill>
                <a:schemeClr val="tx2">
                  <a:lumMod val="75000"/>
                </a:schemeClr>
              </a:solidFill>
            </a:endParaRPr>
          </a:p>
        </p:txBody>
      </p:sp>
      <p:cxnSp>
        <p:nvCxnSpPr>
          <p:cNvPr id="10" name="Straight Connector 9"/>
          <p:cNvCxnSpPr/>
          <p:nvPr/>
        </p:nvCxnSpPr>
        <p:spPr>
          <a:xfrm>
            <a:off x="3635896" y="1196752"/>
            <a:ext cx="4824536"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501689692"/>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1453</TotalTime>
  <Words>1097</Words>
  <Application>Microsoft Office PowerPoint</Application>
  <PresentationFormat>On-screen Show (4:3)</PresentationFormat>
  <Paragraphs>183</Paragraphs>
  <Slides>21</Slides>
  <Notes>21</Notes>
  <HiddenSlides>0</HiddenSlides>
  <MMClips>0</MMClips>
  <ScaleCrop>false</ScaleCrop>
  <HeadingPairs>
    <vt:vector size="4" baseType="variant">
      <vt:variant>
        <vt:lpstr>Theme</vt:lpstr>
      </vt:variant>
      <vt:variant>
        <vt:i4>1</vt:i4>
      </vt:variant>
      <vt:variant>
        <vt:lpstr>Slide Titles</vt:lpstr>
      </vt:variant>
      <vt:variant>
        <vt:i4>21</vt:i4>
      </vt:variant>
    </vt:vector>
  </HeadingPairs>
  <TitlesOfParts>
    <vt:vector size="22" baseType="lpstr">
      <vt:lpstr>Office Theme</vt:lpstr>
      <vt:lpstr>PowerPoint Presentation</vt:lpstr>
      <vt:lpstr>مقدمــــــــة</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مع أطيب التمنيات،،،</vt:lpstr>
    </vt:vector>
  </TitlesOfParts>
  <Company>Hewlett-Packard Company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ورشة عمل</dc:title>
  <dc:creator>Fouad Al-Ateeqi</dc:creator>
  <cp:lastModifiedBy>Ahmad Al Nasser</cp:lastModifiedBy>
  <cp:revision>165</cp:revision>
  <cp:lastPrinted>2014-11-24T11:02:18Z</cp:lastPrinted>
  <dcterms:created xsi:type="dcterms:W3CDTF">2014-09-25T11:33:14Z</dcterms:created>
  <dcterms:modified xsi:type="dcterms:W3CDTF">2014-11-30T10:50:59Z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TitusGUID">
    <vt:lpwstr>6811be5f-8152-407d-a832-2f1b4ea1b809</vt:lpwstr>
  </property>
  <property fmtid="{D5CDD505-2E9C-101B-9397-08002B2CF9AE}" pid="3" name="CMAClassification">
    <vt:lpwstr>Internal</vt:lpwstr>
  </property>
</Properties>
</file>